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9" r:id="rId3"/>
    <p:sldId id="260" r:id="rId4"/>
    <p:sldId id="261" r:id="rId5"/>
    <p:sldId id="262" r:id="rId6"/>
    <p:sldId id="263" r:id="rId7"/>
    <p:sldId id="264" r:id="rId8"/>
    <p:sldId id="265" r:id="rId9"/>
    <p:sldId id="266" r:id="rId10"/>
    <p:sldId id="267" r:id="rId11"/>
    <p:sldId id="269" r:id="rId12"/>
    <p:sldId id="270" r:id="rId13"/>
    <p:sldId id="271" r:id="rId14"/>
    <p:sldId id="272" r:id="rId15"/>
    <p:sldId id="273" r:id="rId16"/>
    <p:sldId id="274" r:id="rId17"/>
    <p:sldId id="275" r:id="rId18"/>
    <p:sldId id="276" r:id="rId19"/>
    <p:sldId id="277" r:id="rId20"/>
    <p:sldId id="278" r:id="rId21"/>
    <p:sldId id="279" r:id="rId22"/>
    <p:sldId id="281" r:id="rId23"/>
    <p:sldId id="282"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26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622025D-B01B-4A9C-9F02-C4C9BD85F392}" type="datetimeFigureOut">
              <a:rPr lang="ru-RU" smtClean="0"/>
              <a:pPr/>
              <a:t>26.03.2020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C03AB3-6CD0-4A0B-9A47-65E11493E2C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622025D-B01B-4A9C-9F02-C4C9BD85F392}" type="datetimeFigureOut">
              <a:rPr lang="ru-RU" smtClean="0"/>
              <a:pPr/>
              <a:t>26.03.2020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C03AB3-6CD0-4A0B-9A47-65E11493E2C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622025D-B01B-4A9C-9F02-C4C9BD85F392}" type="datetimeFigureOut">
              <a:rPr lang="ru-RU" smtClean="0"/>
              <a:pPr/>
              <a:t>26.03.2020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C03AB3-6CD0-4A0B-9A47-65E11493E2C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622025D-B01B-4A9C-9F02-C4C9BD85F392}" type="datetimeFigureOut">
              <a:rPr lang="ru-RU" smtClean="0"/>
              <a:pPr/>
              <a:t>26.03.2020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C03AB3-6CD0-4A0B-9A47-65E11493E2C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622025D-B01B-4A9C-9F02-C4C9BD85F392}" type="datetimeFigureOut">
              <a:rPr lang="ru-RU" smtClean="0"/>
              <a:pPr/>
              <a:t>26.03.2020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C03AB3-6CD0-4A0B-9A47-65E11493E2C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622025D-B01B-4A9C-9F02-C4C9BD85F392}" type="datetimeFigureOut">
              <a:rPr lang="ru-RU" smtClean="0"/>
              <a:pPr/>
              <a:t>26.03.2020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C03AB3-6CD0-4A0B-9A47-65E11493E2C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622025D-B01B-4A9C-9F02-C4C9BD85F392}" type="datetimeFigureOut">
              <a:rPr lang="ru-RU" smtClean="0"/>
              <a:pPr/>
              <a:t>26.03.2020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5C03AB3-6CD0-4A0B-9A47-65E11493E2C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622025D-B01B-4A9C-9F02-C4C9BD85F392}" type="datetimeFigureOut">
              <a:rPr lang="ru-RU" smtClean="0"/>
              <a:pPr/>
              <a:t>26.03.2020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5C03AB3-6CD0-4A0B-9A47-65E11493E2C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22025D-B01B-4A9C-9F02-C4C9BD85F392}" type="datetimeFigureOut">
              <a:rPr lang="ru-RU" smtClean="0"/>
              <a:pPr/>
              <a:t>26.03.2020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5C03AB3-6CD0-4A0B-9A47-65E11493E2C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622025D-B01B-4A9C-9F02-C4C9BD85F392}" type="datetimeFigureOut">
              <a:rPr lang="ru-RU" smtClean="0"/>
              <a:pPr/>
              <a:t>26.03.2020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C03AB3-6CD0-4A0B-9A47-65E11493E2C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622025D-B01B-4A9C-9F02-C4C9BD85F392}" type="datetimeFigureOut">
              <a:rPr lang="ru-RU" smtClean="0"/>
              <a:pPr/>
              <a:t>26.03.2020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C03AB3-6CD0-4A0B-9A47-65E11493E2C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22025D-B01B-4A9C-9F02-C4C9BD85F392}" type="datetimeFigureOut">
              <a:rPr lang="ru-RU" smtClean="0"/>
              <a:pPr/>
              <a:t>26.03.2020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03AB3-6CD0-4A0B-9A47-65E11493E2C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0"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5"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6" name="Rectangle 3"/>
          <p:cNvSpPr>
            <a:spLocks noChangeArrowheads="1"/>
          </p:cNvSpPr>
          <p:nvPr/>
        </p:nvSpPr>
        <p:spPr bwMode="auto">
          <a:xfrm>
            <a:off x="611560" y="1742039"/>
            <a:ext cx="3203848" cy="33855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kumimoji="0" lang="en-US" sz="1200" b="1" i="1" u="none" strike="noStrike" cap="none" normalizeH="0" baseline="0" dirty="0" smtClean="0">
              <a:ln>
                <a:noFill/>
              </a:ln>
              <a:solidFill>
                <a:srgbClr val="002060"/>
              </a:solidFill>
              <a:effectLst/>
              <a:ea typeface="Batang" pitchFamily="18" charset="-127"/>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3600" b="1" i="1" u="none" strike="noStrike" cap="none" normalizeH="0" baseline="0" dirty="0" smtClean="0">
                <a:ln>
                  <a:noFill/>
                </a:ln>
                <a:solidFill>
                  <a:srgbClr val="00B050"/>
                </a:solidFill>
                <a:effectLst/>
                <a:ea typeface="Batang" pitchFamily="18" charset="-127"/>
                <a:cs typeface="Times New Roman" pitchFamily="18" charset="0"/>
              </a:rPr>
              <a:t>Картотека</a:t>
            </a:r>
            <a:endParaRPr lang="ru-RU" sz="600" dirty="0">
              <a:solidFill>
                <a:srgbClr val="00B050"/>
              </a:solidFill>
              <a:cs typeface="Arial" pitchFamily="34"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B050"/>
                </a:solidFill>
                <a:effectLst/>
                <a:ea typeface="Batang" pitchFamily="18" charset="-127"/>
                <a:cs typeface="Times New Roman" pitchFamily="18" charset="0"/>
              </a:rPr>
              <a:t>музыкально-дидактических игр</a:t>
            </a:r>
            <a:endParaRPr kumimoji="0" lang="ru-RU" sz="600" b="0" i="0" u="none" strike="noStrike" cap="none" normalizeH="0" baseline="0" dirty="0" smtClean="0">
              <a:ln>
                <a:noFill/>
              </a:ln>
              <a:solidFill>
                <a:srgbClr val="00B050"/>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B050"/>
                </a:solidFill>
                <a:effectLst/>
                <a:ea typeface="Batang" pitchFamily="18" charset="-127"/>
                <a:cs typeface="Times New Roman" pitchFamily="18" charset="0"/>
              </a:rPr>
              <a:t>для детей раннего и младшего дошкольного возраста</a:t>
            </a: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rgbClr val="00B050"/>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ea typeface="Batang" pitchFamily="18" charset="-127"/>
                <a:cs typeface="Times New Roman" pitchFamily="18" charset="0"/>
              </a:rPr>
              <a:t>по программе </a:t>
            </a: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ea typeface="Batang" pitchFamily="18" charset="-127"/>
                <a:cs typeface="Times New Roman" pitchFamily="18" charset="0"/>
              </a:rPr>
              <a:t>«От рождения до школы»</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ea typeface="Batang" pitchFamily="18" charset="-127"/>
                <a:cs typeface="Times New Roman" pitchFamily="18" charset="0"/>
              </a:rPr>
              <a:t>Н.Е. Вераксы</a:t>
            </a:r>
            <a:endParaRPr kumimoji="0" lang="en-US" sz="1400" b="1" i="1"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lang="ru-RU" sz="1400" i="1" dirty="0">
              <a:ea typeface="Batang" pitchFamily="18" charset="-127"/>
              <a:cs typeface="Times New Roman"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ea typeface="Batang" pitchFamily="18" charset="-127"/>
              <a:cs typeface="Times New Roman" pitchFamily="18" charset="0"/>
            </a:endParaRPr>
          </a:p>
        </p:txBody>
      </p:sp>
      <p:sp>
        <p:nvSpPr>
          <p:cNvPr id="7" name="Rectangle 5"/>
          <p:cNvSpPr>
            <a:spLocks noChangeArrowheads="1"/>
          </p:cNvSpPr>
          <p:nvPr/>
        </p:nvSpPr>
        <p:spPr bwMode="auto">
          <a:xfrm>
            <a:off x="4535488" y="1165975"/>
            <a:ext cx="4608512"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Перечень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музыкально-дидактических игр</a:t>
            </a:r>
            <a:endParaRPr kumimoji="0" lang="ru-RU" sz="14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graphicFrame>
        <p:nvGraphicFramePr>
          <p:cNvPr id="8" name="Таблица 7"/>
          <p:cNvGraphicFramePr>
            <a:graphicFrameLocks noGrp="1"/>
          </p:cNvGraphicFramePr>
          <p:nvPr/>
        </p:nvGraphicFramePr>
        <p:xfrm>
          <a:off x="5292080" y="1772817"/>
          <a:ext cx="3096344" cy="3825098"/>
        </p:xfrm>
        <a:graphic>
          <a:graphicData uri="http://schemas.openxmlformats.org/drawingml/2006/table">
            <a:tbl>
              <a:tblPr>
                <a:tableStyleId>{0505E3EF-67EA-436B-97B2-0124C06EBD24}</a:tableStyleId>
              </a:tblPr>
              <a:tblGrid>
                <a:gridCol w="1386423"/>
                <a:gridCol w="1709921"/>
              </a:tblGrid>
              <a:tr h="1296143">
                <a:tc rowSpan="2">
                  <a:txBody>
                    <a:bodyPr/>
                    <a:lstStyle/>
                    <a:p>
                      <a:pPr algn="ctr">
                        <a:lnSpc>
                          <a:spcPct val="100000"/>
                        </a:lnSpc>
                        <a:spcAft>
                          <a:spcPts val="0"/>
                        </a:spcAft>
                      </a:pPr>
                      <a:r>
                        <a:rPr lang="ru-RU" sz="900" b="1" dirty="0" smtClean="0"/>
                        <a:t>Развитие </a:t>
                      </a:r>
                      <a:r>
                        <a:rPr lang="ru-RU" sz="900" b="1" dirty="0"/>
                        <a:t>звуковысотного слуха</a:t>
                      </a:r>
                    </a:p>
                    <a:p>
                      <a:pPr marL="342900" lvl="0" indent="-342900">
                        <a:lnSpc>
                          <a:spcPct val="100000"/>
                        </a:lnSpc>
                        <a:spcAft>
                          <a:spcPts val="0"/>
                        </a:spcAft>
                        <a:buSzPts val="800"/>
                        <a:buFont typeface="+mj-lt"/>
                        <a:buNone/>
                      </a:pPr>
                      <a:r>
                        <a:rPr lang="ru-RU" sz="600" dirty="0" smtClean="0"/>
                        <a:t>1. Веселые </a:t>
                      </a:r>
                      <a:r>
                        <a:rPr lang="ru-RU" sz="600" dirty="0"/>
                        <a:t>матрешки</a:t>
                      </a:r>
                    </a:p>
                    <a:p>
                      <a:pPr marL="342900" lvl="0" indent="-342900">
                        <a:lnSpc>
                          <a:spcPct val="100000"/>
                        </a:lnSpc>
                        <a:spcAft>
                          <a:spcPts val="0"/>
                        </a:spcAft>
                        <a:buSzPts val="800"/>
                        <a:buFont typeface="+mj-lt"/>
                        <a:buNone/>
                      </a:pPr>
                      <a:r>
                        <a:rPr lang="ru-RU" sz="600" dirty="0" smtClean="0"/>
                        <a:t>2. Три </a:t>
                      </a:r>
                      <a:r>
                        <a:rPr lang="ru-RU" sz="600" dirty="0"/>
                        <a:t>медведя</a:t>
                      </a:r>
                    </a:p>
                    <a:p>
                      <a:pPr marL="342900" lvl="0" indent="-342900">
                        <a:lnSpc>
                          <a:spcPct val="100000"/>
                        </a:lnSpc>
                        <a:spcAft>
                          <a:spcPts val="0"/>
                        </a:spcAft>
                        <a:buSzPts val="800"/>
                        <a:buFont typeface="+mj-lt"/>
                        <a:buNone/>
                      </a:pPr>
                      <a:r>
                        <a:rPr lang="ru-RU" sz="600" dirty="0" smtClean="0"/>
                        <a:t>3.  Птички </a:t>
                      </a:r>
                      <a:r>
                        <a:rPr lang="ru-RU" sz="600" dirty="0"/>
                        <a:t>и птенчики</a:t>
                      </a:r>
                    </a:p>
                    <a:p>
                      <a:pPr marL="342900" lvl="0" indent="-342900">
                        <a:lnSpc>
                          <a:spcPct val="100000"/>
                        </a:lnSpc>
                        <a:spcAft>
                          <a:spcPts val="0"/>
                        </a:spcAft>
                        <a:buSzPts val="800"/>
                        <a:buFont typeface="+mj-lt"/>
                        <a:buNone/>
                      </a:pPr>
                      <a:r>
                        <a:rPr lang="ru-RU" sz="600" dirty="0" smtClean="0"/>
                        <a:t>4.</a:t>
                      </a:r>
                      <a:r>
                        <a:rPr lang="ru-RU" sz="600" baseline="0" dirty="0" smtClean="0"/>
                        <a:t> </a:t>
                      </a:r>
                      <a:r>
                        <a:rPr lang="ru-RU" sz="600" dirty="0" smtClean="0"/>
                        <a:t>Кто </a:t>
                      </a:r>
                      <a:r>
                        <a:rPr lang="ru-RU" sz="600" dirty="0"/>
                        <a:t>в домике живет?</a:t>
                      </a:r>
                    </a:p>
                    <a:p>
                      <a:pPr marL="342900" lvl="0" indent="-342900">
                        <a:lnSpc>
                          <a:spcPct val="100000"/>
                        </a:lnSpc>
                        <a:spcAft>
                          <a:spcPts val="0"/>
                        </a:spcAft>
                        <a:buSzPts val="800"/>
                        <a:buFont typeface="+mj-lt"/>
                        <a:buNone/>
                      </a:pPr>
                      <a:r>
                        <a:rPr lang="ru-RU" sz="600" dirty="0" smtClean="0"/>
                        <a:t>5. Где </a:t>
                      </a:r>
                      <a:r>
                        <a:rPr lang="ru-RU" sz="600" dirty="0"/>
                        <a:t>мои детки?</a:t>
                      </a:r>
                    </a:p>
                    <a:p>
                      <a:pPr marL="342900" lvl="0" indent="-342900">
                        <a:lnSpc>
                          <a:spcPct val="100000"/>
                        </a:lnSpc>
                        <a:spcAft>
                          <a:spcPts val="0"/>
                        </a:spcAft>
                        <a:buSzPts val="800"/>
                        <a:buFont typeface="+mj-lt"/>
                        <a:buNone/>
                      </a:pPr>
                      <a:r>
                        <a:rPr lang="ru-RU" sz="600" dirty="0" smtClean="0"/>
                        <a:t>6.Чудесный </a:t>
                      </a:r>
                      <a:r>
                        <a:rPr lang="ru-RU" sz="600" dirty="0"/>
                        <a:t>мешочек</a:t>
                      </a:r>
                    </a:p>
                    <a:p>
                      <a:pPr marL="342900" lvl="0" indent="-342900">
                        <a:lnSpc>
                          <a:spcPct val="100000"/>
                        </a:lnSpc>
                        <a:spcAft>
                          <a:spcPts val="0"/>
                        </a:spcAft>
                        <a:buSzPts val="800"/>
                        <a:buFont typeface="+mj-lt"/>
                        <a:buNone/>
                      </a:pPr>
                      <a:r>
                        <a:rPr lang="ru-RU" sz="600" dirty="0" smtClean="0"/>
                        <a:t>7.</a:t>
                      </a:r>
                      <a:r>
                        <a:rPr lang="ru-RU" sz="600" baseline="0" dirty="0" smtClean="0"/>
                        <a:t> </a:t>
                      </a:r>
                      <a:r>
                        <a:rPr lang="ru-RU" sz="600" dirty="0" smtClean="0"/>
                        <a:t>Подумай </a:t>
                      </a:r>
                      <a:r>
                        <a:rPr lang="ru-RU" sz="600" dirty="0"/>
                        <a:t>и отгадай</a:t>
                      </a:r>
                    </a:p>
                    <a:p>
                      <a:pPr marL="342900" lvl="0" indent="-342900">
                        <a:lnSpc>
                          <a:spcPct val="100000"/>
                        </a:lnSpc>
                        <a:spcAft>
                          <a:spcPts val="0"/>
                        </a:spcAft>
                        <a:buSzPts val="800"/>
                        <a:buFont typeface="+mj-lt"/>
                        <a:buNone/>
                      </a:pPr>
                      <a:r>
                        <a:rPr lang="ru-RU" sz="600" dirty="0" smtClean="0"/>
                        <a:t>8. Курица </a:t>
                      </a:r>
                      <a:r>
                        <a:rPr lang="ru-RU" sz="600" dirty="0"/>
                        <a:t>и цыплята</a:t>
                      </a:r>
                    </a:p>
                    <a:p>
                      <a:pPr marL="342900" lvl="0" indent="-342900">
                        <a:lnSpc>
                          <a:spcPct val="100000"/>
                        </a:lnSpc>
                        <a:spcAft>
                          <a:spcPts val="0"/>
                        </a:spcAft>
                        <a:buSzPts val="800"/>
                        <a:buFont typeface="+mj-lt"/>
                        <a:buNone/>
                      </a:pPr>
                      <a:r>
                        <a:rPr lang="ru-RU" sz="600" dirty="0" smtClean="0"/>
                        <a:t>9. Угадай-ка</a:t>
                      </a:r>
                      <a:endParaRPr lang="ru-RU" sz="600" dirty="0"/>
                    </a:p>
                    <a:p>
                      <a:pPr marL="342900" lvl="0" indent="-342900">
                        <a:lnSpc>
                          <a:spcPct val="100000"/>
                        </a:lnSpc>
                        <a:spcAft>
                          <a:spcPts val="0"/>
                        </a:spcAft>
                        <a:buSzPts val="800"/>
                        <a:buFont typeface="+mj-lt"/>
                        <a:buNone/>
                      </a:pPr>
                      <a:r>
                        <a:rPr lang="ru-RU" sz="600" dirty="0" smtClean="0"/>
                        <a:t>10. Найди </a:t>
                      </a:r>
                      <a:r>
                        <a:rPr lang="ru-RU" sz="600" dirty="0"/>
                        <a:t>игрушку</a:t>
                      </a:r>
                    </a:p>
                    <a:p>
                      <a:pPr marL="342900" lvl="0" indent="-342900">
                        <a:lnSpc>
                          <a:spcPct val="100000"/>
                        </a:lnSpc>
                        <a:spcAft>
                          <a:spcPts val="0"/>
                        </a:spcAft>
                        <a:buSzPts val="800"/>
                        <a:buFont typeface="+mj-lt"/>
                        <a:buNone/>
                      </a:pPr>
                      <a:r>
                        <a:rPr lang="ru-RU" sz="600" dirty="0" smtClean="0"/>
                        <a:t>11. Где </a:t>
                      </a:r>
                      <a:r>
                        <a:rPr lang="ru-RU" sz="600" dirty="0"/>
                        <a:t>мои детки</a:t>
                      </a:r>
                    </a:p>
                    <a:p>
                      <a:pPr marL="342900" lvl="0" indent="-342900">
                        <a:lnSpc>
                          <a:spcPct val="100000"/>
                        </a:lnSpc>
                        <a:spcAft>
                          <a:spcPts val="0"/>
                        </a:spcAft>
                        <a:buSzPts val="800"/>
                        <a:buFont typeface="+mj-lt"/>
                        <a:buNone/>
                      </a:pPr>
                      <a:r>
                        <a:rPr lang="ru-RU" sz="600" dirty="0" smtClean="0"/>
                        <a:t>12. Чудесный </a:t>
                      </a:r>
                      <a:r>
                        <a:rPr lang="ru-RU" sz="600" dirty="0"/>
                        <a:t>мешочек</a:t>
                      </a:r>
                    </a:p>
                    <a:p>
                      <a:pPr marL="342900" lvl="0" indent="-342900">
                        <a:lnSpc>
                          <a:spcPct val="100000"/>
                        </a:lnSpc>
                        <a:spcAft>
                          <a:spcPts val="0"/>
                        </a:spcAft>
                        <a:buSzPts val="800"/>
                        <a:buFont typeface="+mj-lt"/>
                        <a:buNone/>
                      </a:pPr>
                      <a:r>
                        <a:rPr lang="ru-RU" sz="600" dirty="0" smtClean="0"/>
                        <a:t>13.В </a:t>
                      </a:r>
                      <a:r>
                        <a:rPr lang="ru-RU" sz="600" dirty="0"/>
                        <a:t>лесу</a:t>
                      </a:r>
                    </a:p>
                    <a:p>
                      <a:pPr marL="342900" lvl="0" indent="-342900">
                        <a:lnSpc>
                          <a:spcPct val="100000"/>
                        </a:lnSpc>
                        <a:spcAft>
                          <a:spcPts val="0"/>
                        </a:spcAft>
                        <a:buSzPts val="800"/>
                        <a:buFont typeface="+mj-lt"/>
                        <a:buNone/>
                      </a:pPr>
                      <a:r>
                        <a:rPr lang="ru-RU" sz="600" dirty="0" smtClean="0"/>
                        <a:t>14. Буратино</a:t>
                      </a:r>
                    </a:p>
                    <a:p>
                      <a:pPr algn="ctr">
                        <a:lnSpc>
                          <a:spcPct val="100000"/>
                        </a:lnSpc>
                        <a:spcAft>
                          <a:spcPts val="0"/>
                        </a:spcAft>
                      </a:pPr>
                      <a:r>
                        <a:rPr lang="ru-RU" sz="800" b="1" dirty="0" smtClean="0"/>
                        <a:t>Развитие музыкальных представлений</a:t>
                      </a:r>
                    </a:p>
                    <a:p>
                      <a:pPr>
                        <a:lnSpc>
                          <a:spcPct val="100000"/>
                        </a:lnSpc>
                        <a:spcAft>
                          <a:spcPts val="0"/>
                        </a:spcAft>
                      </a:pPr>
                      <a:r>
                        <a:rPr lang="ru-RU" sz="500" dirty="0" smtClean="0"/>
                        <a:t>1.Гуляй-отдыхай</a:t>
                      </a:r>
                      <a:endParaRPr lang="ru-RU" sz="500" dirty="0" smtClean="0">
                        <a:latin typeface="+mn-lt"/>
                        <a:ea typeface="Calibri"/>
                        <a:cs typeface="Times New Roman"/>
                      </a:endParaRPr>
                    </a:p>
                    <a:p>
                      <a:pPr marL="342900" lvl="0" indent="-342900">
                        <a:lnSpc>
                          <a:spcPct val="100000"/>
                        </a:lnSpc>
                        <a:spcAft>
                          <a:spcPts val="0"/>
                        </a:spcAft>
                        <a:buSzPts val="800"/>
                        <a:buFont typeface="+mj-lt"/>
                        <a:buNone/>
                      </a:pPr>
                      <a:endParaRPr lang="ru-RU" sz="600" dirty="0">
                        <a:latin typeface="+mn-lt"/>
                        <a:ea typeface="Calibri"/>
                        <a:cs typeface="Times New Roman"/>
                      </a:endParaRPr>
                    </a:p>
                  </a:txBody>
                  <a:tcPr marL="40500" marR="40500" marT="0" marB="0"/>
                </a:tc>
                <a:tc>
                  <a:txBody>
                    <a:bodyPr/>
                    <a:lstStyle/>
                    <a:p>
                      <a:pPr algn="ctr">
                        <a:lnSpc>
                          <a:spcPct val="100000"/>
                        </a:lnSpc>
                        <a:spcAft>
                          <a:spcPts val="0"/>
                        </a:spcAft>
                      </a:pPr>
                      <a:r>
                        <a:rPr lang="ru-RU" sz="900" b="1" dirty="0" smtClean="0"/>
                        <a:t>Развитие </a:t>
                      </a:r>
                      <a:r>
                        <a:rPr lang="ru-RU" sz="900" b="1" dirty="0"/>
                        <a:t>тембрового и динамического слуха</a:t>
                      </a:r>
                    </a:p>
                    <a:p>
                      <a:pPr>
                        <a:lnSpc>
                          <a:spcPct val="100000"/>
                        </a:lnSpc>
                        <a:spcAft>
                          <a:spcPts val="0"/>
                        </a:spcAft>
                      </a:pPr>
                      <a:r>
                        <a:rPr lang="ru-RU" sz="600" dirty="0"/>
                        <a:t>1.Колокольчики</a:t>
                      </a:r>
                    </a:p>
                    <a:p>
                      <a:pPr>
                        <a:lnSpc>
                          <a:spcPct val="100000"/>
                        </a:lnSpc>
                        <a:spcAft>
                          <a:spcPts val="0"/>
                        </a:spcAft>
                      </a:pPr>
                      <a:r>
                        <a:rPr lang="ru-RU" sz="600" dirty="0"/>
                        <a:t>2. Узнай свой инструмент</a:t>
                      </a:r>
                    </a:p>
                    <a:p>
                      <a:pPr>
                        <a:lnSpc>
                          <a:spcPct val="100000"/>
                        </a:lnSpc>
                        <a:spcAft>
                          <a:spcPts val="0"/>
                        </a:spcAft>
                      </a:pPr>
                      <a:r>
                        <a:rPr lang="ru-RU" sz="600" dirty="0"/>
                        <a:t>3. Громко-тихо</a:t>
                      </a:r>
                    </a:p>
                    <a:p>
                      <a:pPr>
                        <a:lnSpc>
                          <a:spcPct val="100000"/>
                        </a:lnSpc>
                        <a:spcAft>
                          <a:spcPts val="0"/>
                        </a:spcAft>
                      </a:pPr>
                      <a:r>
                        <a:rPr lang="ru-RU" sz="600" dirty="0"/>
                        <a:t>4. Нам игрушки принесли</a:t>
                      </a:r>
                    </a:p>
                    <a:p>
                      <a:pPr>
                        <a:lnSpc>
                          <a:spcPct val="100000"/>
                        </a:lnSpc>
                        <a:spcAft>
                          <a:spcPts val="0"/>
                        </a:spcAft>
                      </a:pPr>
                      <a:r>
                        <a:rPr lang="ru-RU" sz="600" dirty="0"/>
                        <a:t>5. Шум или музыка</a:t>
                      </a:r>
                    </a:p>
                    <a:p>
                      <a:pPr>
                        <a:lnSpc>
                          <a:spcPct val="100000"/>
                        </a:lnSpc>
                        <a:spcAft>
                          <a:spcPts val="0"/>
                        </a:spcAft>
                      </a:pPr>
                      <a:r>
                        <a:rPr lang="ru-RU" sz="600" dirty="0"/>
                        <a:t>6. Музыкальная </a:t>
                      </a:r>
                      <a:r>
                        <a:rPr lang="ru-RU" sz="600" dirty="0" smtClean="0"/>
                        <a:t>посылка</a:t>
                      </a:r>
                    </a:p>
                    <a:p>
                      <a:pPr algn="ctr">
                        <a:lnSpc>
                          <a:spcPct val="100000"/>
                        </a:lnSpc>
                        <a:spcAft>
                          <a:spcPts val="0"/>
                        </a:spcAft>
                      </a:pPr>
                      <a:r>
                        <a:rPr lang="ru-RU" sz="900" b="1" dirty="0" smtClean="0"/>
                        <a:t>Развитие </a:t>
                      </a:r>
                      <a:r>
                        <a:rPr lang="ru-RU" sz="900" b="1" dirty="0"/>
                        <a:t>слухового внимания и силы звука</a:t>
                      </a:r>
                    </a:p>
                    <a:p>
                      <a:pPr>
                        <a:lnSpc>
                          <a:spcPct val="100000"/>
                        </a:lnSpc>
                        <a:spcAft>
                          <a:spcPts val="0"/>
                        </a:spcAft>
                      </a:pPr>
                      <a:r>
                        <a:rPr lang="ru-RU" sz="600" dirty="0"/>
                        <a:t>1.Тихо – </a:t>
                      </a:r>
                      <a:r>
                        <a:rPr lang="ru-RU" sz="600" dirty="0" smtClean="0"/>
                        <a:t>громко - очень </a:t>
                      </a:r>
                      <a:r>
                        <a:rPr lang="ru-RU" sz="600" dirty="0"/>
                        <a:t>громко</a:t>
                      </a:r>
                    </a:p>
                    <a:p>
                      <a:pPr algn="ctr">
                        <a:lnSpc>
                          <a:spcPct val="100000"/>
                        </a:lnSpc>
                        <a:spcAft>
                          <a:spcPts val="0"/>
                        </a:spcAft>
                      </a:pPr>
                      <a:endParaRPr lang="ru-RU" sz="600" dirty="0" smtClean="0"/>
                    </a:p>
                  </a:txBody>
                  <a:tcPr marL="40500" marR="40500" marT="0" marB="0"/>
                </a:tc>
              </a:tr>
              <a:tr h="432048">
                <a:tc vMerge="1">
                  <a:txBody>
                    <a:bodyPr/>
                    <a:lstStyle/>
                    <a:p>
                      <a:endParaRPr lang="ru-RU"/>
                    </a:p>
                  </a:txBody>
                  <a:tcPr/>
                </a:tc>
                <a:tc>
                  <a:txBody>
                    <a:bodyPr/>
                    <a:lstStyle/>
                    <a:p>
                      <a:pPr algn="ctr">
                        <a:lnSpc>
                          <a:spcPct val="100000"/>
                        </a:lnSpc>
                        <a:spcAft>
                          <a:spcPts val="0"/>
                        </a:spcAft>
                      </a:pPr>
                      <a:endParaRPr lang="ru-RU" sz="800" b="1" dirty="0" smtClean="0"/>
                    </a:p>
                    <a:p>
                      <a:pPr algn="ctr">
                        <a:lnSpc>
                          <a:spcPct val="100000"/>
                        </a:lnSpc>
                        <a:spcAft>
                          <a:spcPts val="0"/>
                        </a:spcAft>
                      </a:pPr>
                      <a:r>
                        <a:rPr lang="ru-RU" sz="800" b="1" dirty="0" smtClean="0"/>
                        <a:t>Развитие </a:t>
                      </a:r>
                      <a:r>
                        <a:rPr lang="ru-RU" sz="800" b="1" dirty="0"/>
                        <a:t>тембрового слуха и исполнительских навыков</a:t>
                      </a:r>
                    </a:p>
                    <a:p>
                      <a:pPr marL="342900" lvl="0" indent="-342900">
                        <a:lnSpc>
                          <a:spcPct val="100000"/>
                        </a:lnSpc>
                        <a:spcAft>
                          <a:spcPts val="0"/>
                        </a:spcAft>
                        <a:buFont typeface="+mj-lt"/>
                        <a:buNone/>
                      </a:pPr>
                      <a:r>
                        <a:rPr lang="ru-RU" sz="600" dirty="0" smtClean="0"/>
                        <a:t>1. Наш </a:t>
                      </a:r>
                      <a:r>
                        <a:rPr lang="ru-RU" sz="600" dirty="0"/>
                        <a:t>оркестр</a:t>
                      </a:r>
                    </a:p>
                    <a:p>
                      <a:pPr marL="342900" lvl="0" indent="-342900">
                        <a:lnSpc>
                          <a:spcPct val="100000"/>
                        </a:lnSpc>
                        <a:spcAft>
                          <a:spcPts val="0"/>
                        </a:spcAft>
                        <a:buFont typeface="+mj-lt"/>
                        <a:buNone/>
                      </a:pPr>
                      <a:r>
                        <a:rPr lang="ru-RU" sz="600" dirty="0" smtClean="0"/>
                        <a:t>2. В </a:t>
                      </a:r>
                      <a:r>
                        <a:rPr lang="ru-RU" sz="600" dirty="0"/>
                        <a:t>гости песенка пришла</a:t>
                      </a:r>
                      <a:endParaRPr lang="ru-RU" sz="600" dirty="0">
                        <a:latin typeface="+mn-lt"/>
                        <a:ea typeface="Calibri"/>
                        <a:cs typeface="Times New Roman"/>
                      </a:endParaRPr>
                    </a:p>
                  </a:txBody>
                  <a:tcPr marL="40500" marR="40500" marT="0" marB="0"/>
                </a:tc>
              </a:tr>
              <a:tr h="331170">
                <a:tc rowSpan="2">
                  <a:txBody>
                    <a:bodyPr/>
                    <a:lstStyle/>
                    <a:p>
                      <a:pPr marL="21590" algn="ctr">
                        <a:lnSpc>
                          <a:spcPct val="100000"/>
                        </a:lnSpc>
                        <a:spcAft>
                          <a:spcPts val="0"/>
                        </a:spcAft>
                      </a:pPr>
                      <a:r>
                        <a:rPr lang="ru-RU" sz="800" b="1" dirty="0"/>
                        <a:t>Развитие ритмического слуха</a:t>
                      </a:r>
                    </a:p>
                    <a:p>
                      <a:pPr marL="342900" lvl="0" indent="-342900">
                        <a:lnSpc>
                          <a:spcPct val="100000"/>
                        </a:lnSpc>
                        <a:spcAft>
                          <a:spcPts val="0"/>
                        </a:spcAft>
                        <a:buFont typeface="+mj-lt"/>
                        <a:buNone/>
                      </a:pPr>
                      <a:r>
                        <a:rPr lang="ru-RU" sz="600" dirty="0" smtClean="0"/>
                        <a:t>1. Кукла </a:t>
                      </a:r>
                      <a:r>
                        <a:rPr lang="ru-RU" sz="600" dirty="0"/>
                        <a:t>шагает и бегает</a:t>
                      </a:r>
                      <a:endParaRPr lang="ru-RU" sz="600" dirty="0">
                        <a:latin typeface="+mn-lt"/>
                        <a:ea typeface="Calibri"/>
                        <a:cs typeface="Times New Roman"/>
                      </a:endParaRPr>
                    </a:p>
                  </a:txBody>
                  <a:tcPr marL="40500" marR="40500" marT="0" marB="0"/>
                </a:tc>
                <a:tc>
                  <a:txBody>
                    <a:bodyPr/>
                    <a:lstStyle/>
                    <a:p>
                      <a:pPr algn="ctr">
                        <a:lnSpc>
                          <a:spcPct val="100000"/>
                        </a:lnSpc>
                        <a:spcAft>
                          <a:spcPts val="0"/>
                        </a:spcAft>
                      </a:pPr>
                      <a:r>
                        <a:rPr lang="ru-RU" sz="800" b="1" dirty="0"/>
                        <a:t>На определение жанра и развитие памяти</a:t>
                      </a:r>
                    </a:p>
                    <a:p>
                      <a:pPr marL="342900" lvl="0" indent="-342900">
                        <a:lnSpc>
                          <a:spcPct val="100000"/>
                        </a:lnSpc>
                        <a:spcAft>
                          <a:spcPts val="0"/>
                        </a:spcAft>
                        <a:buFont typeface="+mj-lt"/>
                        <a:buNone/>
                      </a:pPr>
                      <a:r>
                        <a:rPr lang="ru-RU" sz="600" dirty="0" smtClean="0"/>
                        <a:t>1. Разбудим </a:t>
                      </a:r>
                      <a:r>
                        <a:rPr lang="ru-RU" sz="600" dirty="0"/>
                        <a:t>Таню</a:t>
                      </a:r>
                      <a:endParaRPr lang="ru-RU" sz="600" dirty="0">
                        <a:latin typeface="+mn-lt"/>
                        <a:ea typeface="Calibri"/>
                        <a:cs typeface="Times New Roman"/>
                      </a:endParaRPr>
                    </a:p>
                  </a:txBody>
                  <a:tcPr marL="40500" marR="40500" marT="0" marB="0"/>
                </a:tc>
              </a:tr>
              <a:tr h="0">
                <a:tc vMerge="1">
                  <a:txBody>
                    <a:bodyPr/>
                    <a:lstStyle/>
                    <a:p>
                      <a:endParaRPr lang="ru-RU"/>
                    </a:p>
                  </a:txBody>
                  <a:tcPr/>
                </a:tc>
                <a:tc rowSpan="2">
                  <a:txBody>
                    <a:bodyPr/>
                    <a:lstStyle/>
                    <a:p>
                      <a:pPr algn="ctr">
                        <a:lnSpc>
                          <a:spcPct val="100000"/>
                        </a:lnSpc>
                        <a:spcAft>
                          <a:spcPts val="0"/>
                        </a:spcAft>
                      </a:pPr>
                      <a:r>
                        <a:rPr lang="ru-RU" sz="800" b="1" dirty="0"/>
                        <a:t>Развитие динамического слуха и чувства ритма</a:t>
                      </a:r>
                    </a:p>
                    <a:p>
                      <a:pPr>
                        <a:lnSpc>
                          <a:spcPct val="100000"/>
                        </a:lnSpc>
                        <a:spcAft>
                          <a:spcPts val="0"/>
                        </a:spcAft>
                      </a:pPr>
                      <a:r>
                        <a:rPr lang="ru-RU" sz="600" dirty="0"/>
                        <a:t>1.Послушный бубен</a:t>
                      </a:r>
                      <a:endParaRPr lang="ru-RU" sz="600" dirty="0">
                        <a:latin typeface="+mn-lt"/>
                        <a:ea typeface="Calibri"/>
                        <a:cs typeface="Times New Roman"/>
                      </a:endParaRPr>
                    </a:p>
                  </a:txBody>
                  <a:tcPr marL="40500" marR="40500" marT="0" marB="0"/>
                </a:tc>
              </a:tr>
              <a:tr h="306081">
                <a:tc rowSpan="2">
                  <a:txBody>
                    <a:bodyPr/>
                    <a:lstStyle/>
                    <a:p>
                      <a:pPr algn="ctr">
                        <a:lnSpc>
                          <a:spcPct val="100000"/>
                        </a:lnSpc>
                        <a:spcAft>
                          <a:spcPts val="0"/>
                        </a:spcAft>
                      </a:pPr>
                      <a:r>
                        <a:rPr lang="ru-RU" sz="800" b="1" dirty="0"/>
                        <a:t>Развитие музыкального слуха и образных движений</a:t>
                      </a:r>
                    </a:p>
                    <a:p>
                      <a:pPr marL="342900" lvl="0" indent="-342900">
                        <a:lnSpc>
                          <a:spcPct val="100000"/>
                        </a:lnSpc>
                        <a:spcAft>
                          <a:spcPts val="0"/>
                        </a:spcAft>
                        <a:buFont typeface="+mj-lt"/>
                        <a:buAutoNum type="arabicPeriod"/>
                      </a:pPr>
                      <a:r>
                        <a:rPr lang="ru-RU" sz="600" dirty="0"/>
                        <a:t>Совушка-сова</a:t>
                      </a:r>
                      <a:endParaRPr lang="ru-RU" sz="600" dirty="0">
                        <a:latin typeface="+mn-lt"/>
                        <a:ea typeface="Calibri"/>
                        <a:cs typeface="Times New Roman"/>
                      </a:endParaRPr>
                    </a:p>
                  </a:txBody>
                  <a:tcPr marL="40500" marR="40500" marT="0" marB="0"/>
                </a:tc>
                <a:tc vMerge="1">
                  <a:txBody>
                    <a:bodyPr/>
                    <a:lstStyle/>
                    <a:p>
                      <a:endParaRPr lang="ru-RU"/>
                    </a:p>
                  </a:txBody>
                  <a:tcPr/>
                </a:tc>
              </a:tr>
              <a:tr h="142069">
                <a:tc vMerge="1">
                  <a:txBody>
                    <a:bodyPr/>
                    <a:lstStyle/>
                    <a:p>
                      <a:endParaRPr lang="ru-RU"/>
                    </a:p>
                  </a:txBody>
                  <a:tcPr/>
                </a:tc>
                <a:tc rowSpan="2">
                  <a:txBody>
                    <a:bodyPr/>
                    <a:lstStyle/>
                    <a:p>
                      <a:pPr marL="201295">
                        <a:lnSpc>
                          <a:spcPct val="100000"/>
                        </a:lnSpc>
                        <a:spcAft>
                          <a:spcPts val="0"/>
                        </a:spcAft>
                      </a:pPr>
                      <a:r>
                        <a:rPr lang="ru-RU" sz="800" b="1" dirty="0"/>
                        <a:t>Развитие творческих представлений</a:t>
                      </a:r>
                    </a:p>
                    <a:p>
                      <a:pPr marL="342900" lvl="0" indent="-342900">
                        <a:lnSpc>
                          <a:spcPct val="100000"/>
                        </a:lnSpc>
                        <a:spcAft>
                          <a:spcPts val="0"/>
                        </a:spcAft>
                        <a:buFont typeface="+mj-lt"/>
                        <a:buNone/>
                      </a:pPr>
                      <a:r>
                        <a:rPr lang="ru-RU" sz="600" dirty="0" smtClean="0"/>
                        <a:t>1. Солнышко </a:t>
                      </a:r>
                      <a:r>
                        <a:rPr lang="ru-RU" sz="600" dirty="0"/>
                        <a:t>и туча</a:t>
                      </a:r>
                      <a:endParaRPr lang="ru-RU" sz="600" dirty="0">
                        <a:latin typeface="+mn-lt"/>
                        <a:ea typeface="Calibri"/>
                        <a:cs typeface="Times New Roman"/>
                      </a:endParaRPr>
                    </a:p>
                  </a:txBody>
                  <a:tcPr marL="40500" marR="40500" marT="0" marB="0"/>
                </a:tc>
              </a:tr>
              <a:tr h="189101">
                <a:tc rowSpan="3">
                  <a:txBody>
                    <a:bodyPr/>
                    <a:lstStyle/>
                    <a:p>
                      <a:pPr algn="ctr">
                        <a:lnSpc>
                          <a:spcPct val="100000"/>
                        </a:lnSpc>
                        <a:spcAft>
                          <a:spcPts val="0"/>
                        </a:spcAft>
                      </a:pPr>
                      <a:r>
                        <a:rPr lang="ru-RU" sz="800" b="1" dirty="0"/>
                        <a:t>Развитие музыкального слуха</a:t>
                      </a:r>
                    </a:p>
                    <a:p>
                      <a:pPr marL="342900" lvl="0" indent="-342900">
                        <a:lnSpc>
                          <a:spcPct val="100000"/>
                        </a:lnSpc>
                        <a:spcAft>
                          <a:spcPts val="0"/>
                        </a:spcAft>
                        <a:buFont typeface="+mj-lt"/>
                        <a:buNone/>
                      </a:pPr>
                      <a:r>
                        <a:rPr lang="ru-RU" sz="600" dirty="0" smtClean="0"/>
                        <a:t>1. Музыкальная </a:t>
                      </a:r>
                      <a:r>
                        <a:rPr lang="ru-RU" sz="600" dirty="0"/>
                        <a:t>лесенка</a:t>
                      </a:r>
                    </a:p>
                    <a:p>
                      <a:pPr marL="21590" algn="ctr">
                        <a:lnSpc>
                          <a:spcPct val="100000"/>
                        </a:lnSpc>
                        <a:spcAft>
                          <a:spcPts val="0"/>
                        </a:spcAft>
                      </a:pPr>
                      <a:endParaRPr lang="ru-RU" sz="600" dirty="0" smtClean="0"/>
                    </a:p>
                    <a:p>
                      <a:pPr marL="21590" algn="ctr">
                        <a:lnSpc>
                          <a:spcPct val="100000"/>
                        </a:lnSpc>
                        <a:spcAft>
                          <a:spcPts val="0"/>
                        </a:spcAft>
                      </a:pPr>
                      <a:r>
                        <a:rPr lang="ru-RU" sz="800" b="1" dirty="0" smtClean="0"/>
                        <a:t>Развитие </a:t>
                      </a:r>
                      <a:r>
                        <a:rPr lang="ru-RU" sz="800" b="1" dirty="0"/>
                        <a:t>чувства ритма</a:t>
                      </a:r>
                    </a:p>
                    <a:p>
                      <a:pPr marL="342900" lvl="0" indent="-342900">
                        <a:lnSpc>
                          <a:spcPct val="100000"/>
                        </a:lnSpc>
                        <a:spcAft>
                          <a:spcPts val="0"/>
                        </a:spcAft>
                        <a:buSzPts val="800"/>
                        <a:buFont typeface="+mj-lt"/>
                        <a:buNone/>
                      </a:pPr>
                      <a:r>
                        <a:rPr lang="ru-RU" sz="600" dirty="0" smtClean="0"/>
                        <a:t>1. Сыграй </a:t>
                      </a:r>
                      <a:r>
                        <a:rPr lang="ru-RU" sz="600" dirty="0"/>
                        <a:t>как я</a:t>
                      </a:r>
                    </a:p>
                    <a:p>
                      <a:pPr marL="342900" lvl="0" indent="-342900">
                        <a:lnSpc>
                          <a:spcPct val="100000"/>
                        </a:lnSpc>
                        <a:spcAft>
                          <a:spcPts val="0"/>
                        </a:spcAft>
                        <a:buSzPts val="800"/>
                        <a:buFont typeface="+mj-lt"/>
                        <a:buNone/>
                      </a:pPr>
                      <a:r>
                        <a:rPr lang="ru-RU" sz="600" dirty="0" smtClean="0"/>
                        <a:t>2.</a:t>
                      </a:r>
                      <a:r>
                        <a:rPr lang="ru-RU" sz="600" baseline="0" dirty="0" smtClean="0"/>
                        <a:t> </a:t>
                      </a:r>
                      <a:r>
                        <a:rPr lang="ru-RU" sz="600" dirty="0" smtClean="0"/>
                        <a:t>Веселые </a:t>
                      </a:r>
                      <a:r>
                        <a:rPr lang="ru-RU" sz="600" dirty="0"/>
                        <a:t>молоточки</a:t>
                      </a:r>
                    </a:p>
                    <a:p>
                      <a:pPr marL="342900" lvl="0" indent="-342900">
                        <a:lnSpc>
                          <a:spcPct val="100000"/>
                        </a:lnSpc>
                        <a:spcAft>
                          <a:spcPts val="0"/>
                        </a:spcAft>
                        <a:buSzPts val="800"/>
                        <a:buFont typeface="+mj-lt"/>
                        <a:buNone/>
                      </a:pPr>
                      <a:r>
                        <a:rPr lang="ru-RU" sz="600" dirty="0" smtClean="0"/>
                        <a:t>3. Игрушки </a:t>
                      </a:r>
                      <a:r>
                        <a:rPr lang="ru-RU" sz="600" dirty="0"/>
                        <a:t>пляшут</a:t>
                      </a:r>
                    </a:p>
                    <a:p>
                      <a:pPr marL="342900" lvl="0" indent="-342900">
                        <a:lnSpc>
                          <a:spcPct val="100000"/>
                        </a:lnSpc>
                        <a:spcAft>
                          <a:spcPts val="0"/>
                        </a:spcAft>
                        <a:buSzPts val="800"/>
                        <a:buFont typeface="+mj-lt"/>
                        <a:buNone/>
                      </a:pPr>
                      <a:r>
                        <a:rPr lang="ru-RU" sz="600" dirty="0" smtClean="0"/>
                        <a:t>4. Лошадки</a:t>
                      </a:r>
                      <a:endParaRPr lang="ru-RU" sz="600" dirty="0">
                        <a:latin typeface="+mn-lt"/>
                        <a:ea typeface="Calibri"/>
                        <a:cs typeface="Times New Roman"/>
                      </a:endParaRPr>
                    </a:p>
                  </a:txBody>
                  <a:tcPr marL="40500" marR="40500" marT="0" marB="0"/>
                </a:tc>
                <a:tc vMerge="1">
                  <a:txBody>
                    <a:bodyPr/>
                    <a:lstStyle/>
                    <a:p>
                      <a:endParaRPr lang="ru-RU"/>
                    </a:p>
                  </a:txBody>
                  <a:tcPr/>
                </a:tc>
              </a:tr>
              <a:tr h="451595">
                <a:tc vMerge="1">
                  <a:txBody>
                    <a:bodyPr/>
                    <a:lstStyle/>
                    <a:p>
                      <a:endParaRPr lang="ru-RU"/>
                    </a:p>
                  </a:txBody>
                  <a:tcPr/>
                </a:tc>
                <a:tc>
                  <a:txBody>
                    <a:bodyPr/>
                    <a:lstStyle/>
                    <a:p>
                      <a:pPr marL="201295" algn="ctr">
                        <a:lnSpc>
                          <a:spcPct val="100000"/>
                        </a:lnSpc>
                        <a:spcAft>
                          <a:spcPts val="0"/>
                        </a:spcAft>
                      </a:pPr>
                      <a:r>
                        <a:rPr lang="ru-RU" sz="800" b="1" dirty="0"/>
                        <a:t>Развитие музыкального слуха, певческого дыхания и творчества</a:t>
                      </a:r>
                    </a:p>
                    <a:p>
                      <a:pPr marL="342900" lvl="0" indent="-342900">
                        <a:lnSpc>
                          <a:spcPct val="100000"/>
                        </a:lnSpc>
                        <a:spcAft>
                          <a:spcPts val="0"/>
                        </a:spcAft>
                        <a:buFont typeface="+mj-lt"/>
                        <a:buNone/>
                      </a:pPr>
                      <a:r>
                        <a:rPr lang="ru-RU" sz="600" dirty="0" smtClean="0"/>
                        <a:t>1. Веселая </a:t>
                      </a:r>
                      <a:r>
                        <a:rPr lang="ru-RU" sz="600" dirty="0"/>
                        <a:t>дудочка</a:t>
                      </a:r>
                      <a:endParaRPr lang="ru-RU" sz="600" dirty="0">
                        <a:latin typeface="+mn-lt"/>
                        <a:ea typeface="Calibri"/>
                        <a:cs typeface="Times New Roman"/>
                      </a:endParaRPr>
                    </a:p>
                  </a:txBody>
                  <a:tcPr marL="40500" marR="40500" marT="0" marB="0"/>
                </a:tc>
              </a:tr>
              <a:tr h="396098">
                <a:tc vMerge="1">
                  <a:txBody>
                    <a:bodyPr/>
                    <a:lstStyle/>
                    <a:p>
                      <a:endParaRPr lang="ru-RU"/>
                    </a:p>
                  </a:txBody>
                  <a:tcPr/>
                </a:tc>
                <a:tc>
                  <a:txBody>
                    <a:bodyPr/>
                    <a:lstStyle/>
                    <a:p>
                      <a:pPr algn="ctr">
                        <a:lnSpc>
                          <a:spcPct val="100000"/>
                        </a:lnSpc>
                        <a:spcAft>
                          <a:spcPts val="0"/>
                        </a:spcAft>
                      </a:pPr>
                      <a:r>
                        <a:rPr lang="ru-RU" sz="800" b="1" dirty="0"/>
                        <a:t>Развитие слухового внимания и чувства ритма</a:t>
                      </a:r>
                    </a:p>
                    <a:p>
                      <a:pPr>
                        <a:lnSpc>
                          <a:spcPct val="100000"/>
                        </a:lnSpc>
                        <a:spcAft>
                          <a:spcPts val="0"/>
                        </a:spcAft>
                      </a:pPr>
                      <a:r>
                        <a:rPr lang="ru-RU" sz="600" dirty="0"/>
                        <a:t>1..Игра с молотком</a:t>
                      </a:r>
                      <a:endParaRPr lang="ru-RU" sz="600" dirty="0">
                        <a:latin typeface="+mn-lt"/>
                        <a:ea typeface="Calibri"/>
                        <a:cs typeface="Times New Roman"/>
                      </a:endParaRPr>
                    </a:p>
                  </a:txBody>
                  <a:tcPr marL="40500" marR="40500" marT="0" marB="0"/>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0"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5"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6" name="Rectangle 1"/>
          <p:cNvSpPr>
            <a:spLocks noChangeArrowheads="1"/>
          </p:cNvSpPr>
          <p:nvPr/>
        </p:nvSpPr>
        <p:spPr bwMode="auto">
          <a:xfrm>
            <a:off x="755576" y="945014"/>
            <a:ext cx="3168352"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a:t>
            </a:r>
            <a:r>
              <a:rPr lang="ru-RU" sz="1400" dirty="0">
                <a:cs typeface="Arial" pitchFamily="34" charset="0"/>
              </a:rPr>
              <a:t> </a:t>
            </a: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на развитие звуковысотного слуха</a:t>
            </a:r>
            <a:endParaRPr kumimoji="0" lang="ru-RU" sz="1400" b="0" i="0" u="none" strike="noStrike" cap="none" normalizeH="0" baseline="0" dirty="0" smtClean="0">
              <a:ln>
                <a:noFill/>
              </a:ln>
              <a:solidFill>
                <a:schemeClr val="tx1"/>
              </a:solidFill>
              <a:effectLst/>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«Найди игрушку»</a:t>
            </a:r>
            <a:endParaRPr kumimoji="0" lang="ru-RU" sz="14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8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Игрушки, соответствующие содержанию песен: зайчик, медведь, кошечка, петушок и т. д.; проигрыватель с пластинками программных произведений.</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Игрушки лежат на столе. Полукругом сидят дети. Воспитатель предлагает послушать мелодию и выбрать (называет имя ребенка) соответствующую игрушку. Игра заканчивается, когда на столе не останется ни одной игрушке.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Игра может проводиться н</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а занятии для закрепления знако</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мых произведений и в свободное от занятий время (лучше во второй половине дня).</a:t>
            </a:r>
            <a:endParaRPr kumimoji="0" lang="ru-RU" sz="1800" b="0" i="0" u="none" strike="noStrike" cap="none" normalizeH="0" baseline="0" dirty="0" smtClean="0">
              <a:ln>
                <a:noFill/>
              </a:ln>
              <a:solidFill>
                <a:schemeClr val="tx1"/>
              </a:solidFill>
              <a:effectLst/>
              <a:cs typeface="Arial" pitchFamily="34" charset="0"/>
            </a:endParaRPr>
          </a:p>
        </p:txBody>
      </p:sp>
      <p:sp>
        <p:nvSpPr>
          <p:cNvPr id="7" name="Rectangle 2"/>
          <p:cNvSpPr>
            <a:spLocks noChangeArrowheads="1"/>
          </p:cNvSpPr>
          <p:nvPr/>
        </p:nvSpPr>
        <p:spPr bwMode="auto">
          <a:xfrm>
            <a:off x="5292080" y="734507"/>
            <a:ext cx="3312368" cy="50398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05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a:t>
            </a:r>
            <a:r>
              <a:rPr lang="ru-RU" sz="1400" dirty="0" smtClean="0">
                <a:cs typeface="Arial" pitchFamily="34" charset="0"/>
              </a:rPr>
              <a:t> </a:t>
            </a: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на развитие </a:t>
            </a:r>
          </a:p>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звуковысотного слуха</a:t>
            </a:r>
            <a:r>
              <a:rPr lang="ru-RU" sz="1400" dirty="0">
                <a:cs typeface="Arial" pitchFamily="34" charset="0"/>
              </a:rPr>
              <a:t> </a:t>
            </a: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«В лесу»</a:t>
            </a:r>
            <a:endParaRPr lang="ru-RU" sz="1400" dirty="0">
              <a:cs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8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На планшете изображен лес; 2—3 дерева, пенек приклеены </a:t>
            </a:r>
            <a:r>
              <a:rPr lang="ru-RU" sz="1100" dirty="0" smtClean="0">
                <a:cs typeface="Arial" pitchFamily="34"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к картине средней своей частью по высоте. Этим как бы</a:t>
            </a:r>
            <a:r>
              <a:rPr kumimoji="0" lang="ru-RU" sz="1100" b="0" i="0" u="none" strike="noStrike" cap="none" normalizeH="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создается объемность и, кроме того, к одной половине елки (дерева, пенька) приклеен кармашек, в котором  помещается фигурка зайчика (петушка, кошки, мишки и т.д.). Картонажная фигурка девочки ставится рядом с.лесом.</a:t>
            </a:r>
            <a:endParaRPr kumimoji="0" lang="ru-RU" sz="11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Дети, посмотрите, какой красивый лес,— говорит воспитатель.—Здесь березки, елочки. Девочка Таня пришла в лес собирать цветы и ягоды.</a:t>
            </a:r>
            <a:r>
              <a:rPr lang="ru-RU" sz="1100" dirty="0">
                <a:cs typeface="Arial" pitchFamily="34"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А за деревом кто-то спрятался, наверное, какой-то зверек. Поможем Тане</a:t>
            </a:r>
            <a:r>
              <a:rPr lang="ru-RU" sz="1100" dirty="0">
                <a:cs typeface="Arial" pitchFamily="34"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отгадать, кто там сидит. Послушайте песенку и отгадайте».</a:t>
            </a:r>
            <a:endParaRPr kumimoji="0" lang="ru-RU" sz="11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На фортепиано или в грамзаписи исполняется, например, «Заинька», русская народная мелодия в обработке Н. Римского-Корсакова. Для проверки ответа ребенку разрешается заглянуть за дерево, где находится фигурка зайчика (картинка елки сгибается вдоль по центру, там кармашек). Игра проводится со всеми детьми и может быть использована на музыкальном занятии во время пения и слушания </a:t>
            </a:r>
            <a:r>
              <a:rPr kumimoji="0" lang="ru-RU" sz="1100" b="0" i="0" u="none" strike="noStrike" cap="none" normalizeH="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музыки.</a:t>
            </a:r>
            <a:endParaRPr kumimoji="0" lang="ru-RU" sz="11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3"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4" name="Rectangle 1"/>
          <p:cNvSpPr>
            <a:spLocks noChangeArrowheads="1"/>
          </p:cNvSpPr>
          <p:nvPr/>
        </p:nvSpPr>
        <p:spPr bwMode="auto">
          <a:xfrm>
            <a:off x="611560" y="1036331"/>
            <a:ext cx="3384376" cy="45089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развитие                                звуковысотного слуха</a:t>
            </a:r>
            <a:endParaRPr kumimoji="0" lang="ru-RU" sz="1400" b="0" i="0" u="none" strike="noStrike" cap="none" normalizeH="0" baseline="0" dirty="0" smtClean="0">
              <a:ln>
                <a:noFill/>
              </a:ln>
              <a:solidFill>
                <a:schemeClr val="tx1"/>
              </a:solidFill>
              <a:effectLst/>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«Буратино»</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ea typeface="Batang" pitchFamily="18" charset="-127"/>
                <a:cs typeface="Times New Roman" pitchFamily="18" charset="0"/>
              </a:rPr>
              <a:t>	</a:t>
            </a: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Коробка, на ней </a:t>
            </a:r>
            <a:r>
              <a:rPr kumimoji="0" lang="en-US" sz="11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нарисован Буратино. С боковой стороны коробка открывается, туда вставляются карточки с красочными иллюстрациями к различным программным песням и пьесам(елочка, паровоз, машина, санки, кукла, флажок и т. д.), знакомым детям.</a:t>
            </a:r>
            <a:endParaRPr kumimoji="0" lang="ru-RU" sz="11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Воспитатель объясняет детям, что к ним в гости приехал Буратино и привез с собой песни, а какие — дети сами должны отгадать. Музыкальный руководитель проигрывает произведения, дети отгадывают. Для проверки ответа из коробки достают соответствующую картинку. Например, исполняется песня «Елочка» М. Красева, ребенок достает карточку с изображением новогодней елки, или звучит мелодия песни «Паровоз» 3. Компанейца — из коробки достают картинку паровоза и т. д.</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Игра может проводиться на музыкальном занятии с целью закрепления программных музыкальных произведений.</a:t>
            </a:r>
            <a:endParaRPr kumimoji="0" lang="ru-RU" sz="1100" b="0" i="0" u="none" strike="noStrike" cap="none" normalizeH="0" baseline="0" dirty="0" smtClean="0">
              <a:ln>
                <a:noFill/>
              </a:ln>
              <a:solidFill>
                <a:schemeClr val="tx1"/>
              </a:solidFill>
              <a:effectLst/>
              <a:cs typeface="Arial" pitchFamily="34" charset="0"/>
            </a:endParaRPr>
          </a:p>
        </p:txBody>
      </p:sp>
      <p:pic>
        <p:nvPicPr>
          <p:cNvPr id="5" name="Рисунок 4" descr="http://img-fotki.yandex.ru/get/5111/255455048.5/0_f3de2_44c02dff_M.png"/>
          <p:cNvPicPr/>
          <p:nvPr/>
        </p:nvPicPr>
        <p:blipFill>
          <a:blip r:embed="rId3" cstate="print"/>
          <a:srcRect/>
          <a:stretch>
            <a:fillRect/>
          </a:stretch>
        </p:blipFill>
        <p:spPr bwMode="auto">
          <a:xfrm>
            <a:off x="827584" y="1412776"/>
            <a:ext cx="720080" cy="1008112"/>
          </a:xfrm>
          <a:prstGeom prst="rect">
            <a:avLst/>
          </a:prstGeom>
          <a:noFill/>
          <a:ln w="9525">
            <a:noFill/>
            <a:miter lim="800000"/>
            <a:headEnd/>
            <a:tailEnd/>
          </a:ln>
        </p:spPr>
      </p:pic>
      <p:sp>
        <p:nvSpPr>
          <p:cNvPr id="6" name="Rectangle 2"/>
          <p:cNvSpPr>
            <a:spLocks noChangeArrowheads="1"/>
          </p:cNvSpPr>
          <p:nvPr/>
        </p:nvSpPr>
        <p:spPr bwMode="auto">
          <a:xfrm>
            <a:off x="5436096" y="1519917"/>
            <a:ext cx="3024336" cy="34470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развитие </a:t>
            </a: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чувства ритма</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«Сыграй как я»</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Развивать у детей представление о ритме, учить запоминать и передавать заданный ритмический рисунок.</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бубен, металлофон, музыкальный молоточек, кубики, ритмические палочки и т. д.</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Воспитатель предлагает прослушать, а затем исполнить на любом из предложенных инструментов ритмический рисунок из пяти – семи звуков. Когда игра будет достаточно хорошо усвоена детьми, роль ведущего берёт на себя кто-либо </a:t>
            </a:r>
            <a:r>
              <a:rPr lang="ru-RU" sz="1200" dirty="0">
                <a:cs typeface="Arial" pitchFamily="34"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из детей.</a:t>
            </a:r>
            <a:endParaRPr kumimoji="0" lang="ru-RU" sz="12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3"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4" name="Rectangle 1"/>
          <p:cNvSpPr>
            <a:spLocks noChangeArrowheads="1"/>
          </p:cNvSpPr>
          <p:nvPr/>
        </p:nvSpPr>
        <p:spPr bwMode="auto">
          <a:xfrm>
            <a:off x="755576" y="719405"/>
            <a:ext cx="3240360"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58775" algn="just"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358775" algn="r" defTabSz="914400" rtl="0" eaLnBrk="1" fontAlgn="base" latinLnBrk="0" hangingPunct="1">
              <a:lnSpc>
                <a:spcPct val="100000"/>
              </a:lnSpc>
              <a:spcBef>
                <a:spcPct val="0"/>
              </a:spcBef>
              <a:spcAft>
                <a:spcPct val="0"/>
              </a:spcAft>
              <a:buClrTx/>
              <a:buSzTx/>
              <a:buFontTx/>
              <a:buNone/>
              <a:tabLst/>
            </a:pPr>
            <a:endParaRPr lang="ru-RU" sz="1400" b="1" dirty="0">
              <a:ea typeface="Batang" pitchFamily="18" charset="-127"/>
              <a:cs typeface="Times New Roman" pitchFamily="18" charset="0"/>
            </a:endParaRPr>
          </a:p>
          <a:p>
            <a:pPr marL="0" marR="0" lvl="0" indent="358775"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развитие </a:t>
            </a:r>
          </a:p>
          <a:p>
            <a:pPr marL="0" marR="0" lvl="0" indent="358775"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чувства</a:t>
            </a:r>
            <a:r>
              <a:rPr lang="ru-RU" sz="1400" b="1" dirty="0" smtClean="0">
                <a:ea typeface="Batang" pitchFamily="18" charset="-127"/>
                <a:cs typeface="Times New Roman" pitchFamily="18" charset="0"/>
              </a:rPr>
              <a:t>      </a:t>
            </a: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ритма</a:t>
            </a:r>
            <a:endParaRPr kumimoji="0" lang="ru-RU" sz="1400" b="0" i="0" u="none" strike="noStrike" cap="none" normalizeH="0" baseline="0" dirty="0" smtClean="0">
              <a:ln>
                <a:noFill/>
              </a:ln>
              <a:solidFill>
                <a:schemeClr val="tx1"/>
              </a:solidFill>
              <a:effectLst/>
              <a:cs typeface="Arial" pitchFamily="34" charset="0"/>
            </a:endParaRPr>
          </a:p>
          <a:p>
            <a:pPr marL="0" marR="0" lvl="0" indent="358775"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    «Обезьянки»</a:t>
            </a:r>
          </a:p>
          <a:p>
            <a:pPr marL="0" marR="0" lvl="0" indent="358775" algn="just"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Развивать у детей представление о ритме, учить запоминать и передавать заданный ритмический рисунок.</a:t>
            </a:r>
            <a:endParaRPr kumimoji="0" lang="ru-RU" sz="12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Ритмические палочки, кубики, музыкальные молоточки и пр. по числу играющих детей.</a:t>
            </a:r>
            <a:endParaRPr kumimoji="0" lang="ru-RU" sz="12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Воспитатель: Жили – были обезьянки. Они очень любили играть и повторять всё, что увидят и услышат. Вот видят они, мама девочку зовёт: Ма – ша! ( дети играют ритм на палочках) Ма- шень-ка! (Повторяют ритм). </a:t>
            </a:r>
            <a:r>
              <a:rPr kumimoji="0" lang="ru-RU" sz="1200" b="0" i="0" u="none" strike="noStrike" cap="none" normalizeH="0" baseline="0" dirty="0" err="1" smtClean="0">
                <a:ln>
                  <a:noFill/>
                </a:ln>
                <a:solidFill>
                  <a:schemeClr val="tx1"/>
                </a:solidFill>
                <a:effectLst/>
                <a:ea typeface="Batang" pitchFamily="18" charset="-127"/>
                <a:cs typeface="Times New Roman" pitchFamily="18" charset="0"/>
              </a:rPr>
              <a:t>Бе</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 </a:t>
            </a:r>
            <a:r>
              <a:rPr kumimoji="0" lang="ru-RU" sz="1200" b="0" i="0" u="none" strike="noStrike" cap="none" normalizeH="0" baseline="0" dirty="0" err="1" smtClean="0">
                <a:ln>
                  <a:noFill/>
                </a:ln>
                <a:solidFill>
                  <a:schemeClr val="tx1"/>
                </a:solidFill>
                <a:effectLst/>
                <a:ea typeface="Batang" pitchFamily="18" charset="-127"/>
                <a:cs typeface="Times New Roman" pitchFamily="18" charset="0"/>
              </a:rPr>
              <a:t>ги</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до-мой! (повторяют ритм) и т.д. По ходу игры воспитатель может использовать различные стихи, песенки, просто слова, произнося их по-разному, задавая различный ритмический рисунок.</a:t>
            </a:r>
            <a:endParaRPr kumimoji="0" lang="ru-RU" sz="1200" b="0" i="0" u="none" strike="noStrike" cap="none" normalizeH="0" baseline="0" dirty="0" smtClean="0">
              <a:ln>
                <a:noFill/>
              </a:ln>
              <a:solidFill>
                <a:schemeClr val="tx1"/>
              </a:solidFill>
              <a:effectLst/>
              <a:cs typeface="Arial" pitchFamily="34" charset="0"/>
            </a:endParaRPr>
          </a:p>
        </p:txBody>
      </p:sp>
      <p:pic>
        <p:nvPicPr>
          <p:cNvPr id="5" name="Рисунок 4" descr="http://freelance.ru/img/portfolio/pics/00/13/05/1246675.jpg"/>
          <p:cNvPicPr/>
          <p:nvPr/>
        </p:nvPicPr>
        <p:blipFill>
          <a:blip r:embed="rId3" cstate="print"/>
          <a:srcRect/>
          <a:stretch>
            <a:fillRect/>
          </a:stretch>
        </p:blipFill>
        <p:spPr bwMode="auto">
          <a:xfrm>
            <a:off x="1601924" y="4994655"/>
            <a:ext cx="1368152" cy="864096"/>
          </a:xfrm>
          <a:prstGeom prst="rect">
            <a:avLst/>
          </a:prstGeom>
          <a:ln>
            <a:noFill/>
          </a:ln>
          <a:effectLst>
            <a:softEdge rad="112500"/>
          </a:effectLst>
        </p:spPr>
      </p:pic>
      <p:sp>
        <p:nvSpPr>
          <p:cNvPr id="7" name="Rectangle 2"/>
          <p:cNvSpPr>
            <a:spLocks noChangeArrowheads="1"/>
          </p:cNvSpPr>
          <p:nvPr/>
        </p:nvSpPr>
        <p:spPr bwMode="auto">
          <a:xfrm>
            <a:off x="5364088" y="681227"/>
            <a:ext cx="3096344"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развитие</a:t>
            </a: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 тембрового слуха</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«Шум или музыка»</a:t>
            </a: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Научить различать</a:t>
            </a:r>
            <a:r>
              <a:rPr kumimoji="0" lang="ru-RU" sz="1200" b="0" i="0" u="none" strike="noStrike" cap="none" normalizeH="0" dirty="0" smtClean="0">
                <a:ln>
                  <a:noFill/>
                </a:ln>
                <a:solidFill>
                  <a:schemeClr val="tx1"/>
                </a:solidFill>
                <a:effectLst/>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музыкальные и шумовые звуки.</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a:t>
            </a:r>
            <a:r>
              <a:rPr lang="ru-RU" sz="1200" dirty="0" smtClean="0">
                <a:ea typeface="Batang" pitchFamily="18" charset="-127"/>
                <a:cs typeface="Times New Roman" pitchFamily="18" charset="0"/>
              </a:rPr>
              <a:t>диск</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со звуками природы и отрывками музыкальных произведений.</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Воспитатель: </a:t>
            </a:r>
            <a:endParaRPr lang="ru-RU" sz="1200" dirty="0" smtClean="0">
              <a:ea typeface="Batang" pitchFamily="18" charset="-127"/>
              <a:cs typeface="Times New Roman" pitchFamily="18" charset="0"/>
            </a:endParaRPr>
          </a:p>
          <a:p>
            <a:pPr marL="0" marR="0" lvl="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Все на свете дети знают,</a:t>
            </a:r>
            <a:endParaRPr lang="ru-RU" sz="1200" dirty="0" smtClean="0">
              <a:cs typeface="Arial" pitchFamily="34" charset="0"/>
            </a:endParaRPr>
          </a:p>
          <a:p>
            <a:pPr marL="0" marR="0" lvl="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Звуки разные бывают, </a:t>
            </a:r>
          </a:p>
          <a:p>
            <a:pPr marL="0" marR="0" lvl="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листопада тихий шёпот,</a:t>
            </a:r>
            <a:endParaRPr lang="ru-RU" sz="1200" dirty="0" smtClean="0">
              <a:cs typeface="Arial" pitchFamily="34" charset="0"/>
            </a:endParaRPr>
          </a:p>
          <a:p>
            <a:pPr marL="0" marR="0" lvl="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Самолёта громкий рокот,</a:t>
            </a:r>
          </a:p>
          <a:p>
            <a:pPr marL="0" marR="0" lvl="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гул машины во дворе,</a:t>
            </a:r>
            <a:endParaRPr lang="ru-RU" sz="1200" dirty="0" smtClean="0">
              <a:cs typeface="Arial" pitchFamily="34" charset="0"/>
            </a:endParaRPr>
          </a:p>
          <a:p>
            <a:pPr marL="0" marR="0" lvl="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Лай собаки в конуре., </a:t>
            </a:r>
          </a:p>
          <a:p>
            <a:pPr marL="0" marR="0" lvl="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это звуки шумовые,</a:t>
            </a:r>
            <a:endParaRPr lang="ru-RU" sz="1200" dirty="0" smtClean="0">
              <a:cs typeface="Arial" pitchFamily="34" charset="0"/>
            </a:endParaRPr>
          </a:p>
          <a:p>
            <a:pPr marL="0" marR="0" lvl="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Только есть ещё другие. </a:t>
            </a:r>
          </a:p>
          <a:p>
            <a:pPr marL="0" marR="0" lvl="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Не шуршания, не стуки –</a:t>
            </a:r>
          </a:p>
          <a:p>
            <a:pPr marL="0" marR="0" lvl="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МУЗЫКАЛЬНЫЕ </a:t>
            </a:r>
            <a:r>
              <a:rPr kumimoji="0" lang="en-US" sz="12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есть звуки</a:t>
            </a:r>
            <a:r>
              <a:rPr lang="en-US" sz="1200" dirty="0" smtClean="0">
                <a:ea typeface="Batang" pitchFamily="18" charset="-127"/>
                <a:cs typeface="Times New Roman" pitchFamily="18" charset="0"/>
              </a:rPr>
              <a:t>.</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Воспитатель предлагает прослушать и отгадать: шум или музыку слышат дети. Если дети слышат шумы природы – они топают ногами. Если музыку – хлопают.</a:t>
            </a:r>
            <a:endParaRPr kumimoji="0" lang="ru-RU" sz="12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3"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4" name="Rectangle 1"/>
          <p:cNvSpPr>
            <a:spLocks noChangeArrowheads="1"/>
          </p:cNvSpPr>
          <p:nvPr/>
        </p:nvSpPr>
        <p:spPr bwMode="auto">
          <a:xfrm>
            <a:off x="827584" y="65571"/>
            <a:ext cx="3024336"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lang="ru-RU" sz="1400" b="1" dirty="0">
              <a:ea typeface="Batang" pitchFamily="18" charset="-127"/>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lang="ru-RU" sz="1600" b="1" dirty="0" smtClean="0">
              <a:ea typeface="Batang" pitchFamily="18" charset="-127"/>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развитие</a:t>
            </a: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 тембрового слуха</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«Музыкальная посылка»</a:t>
            </a: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ru-RU" sz="8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Развивать умение различать </a:t>
            </a:r>
            <a:r>
              <a:rPr kumimoji="0" lang="ru-RU" sz="1100" b="0" i="0" u="none" strike="noStrike" cap="none" normalizeH="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тембр звучания различных музыкальных детских инструментов. Учить петь под аккомпанемент </a:t>
            </a:r>
            <a:r>
              <a:rPr kumimoji="0" lang="ru-RU" sz="1100" b="0" i="0" u="none" strike="noStrike" cap="none" normalizeH="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шумовых инструментов.</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Набор музыкальных инструментов, знакомых детям.</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Воспитатель сообщает детям, что почтальон принёс в садик посылку и предлагает посмотреть, что в ней находится. Затем дети поочерёдно достают из ящика музыкальные инструменты, называют их и показывают способы игры. Когда все инструменты</a:t>
            </a:r>
            <a:r>
              <a:rPr lang="ru-RU" sz="1100" dirty="0">
                <a:ea typeface="Batang" pitchFamily="18" charset="-127"/>
                <a:cs typeface="Times New Roman" pitchFamily="18" charset="0"/>
              </a:rPr>
              <a:t> </a:t>
            </a:r>
            <a:r>
              <a:rPr lang="ru-RU" sz="1100" dirty="0" smtClean="0">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будут названы, воспитатель предлагает спеть любую песню по желанию</a:t>
            </a:r>
            <a:r>
              <a:rPr kumimoji="0" lang="ru-RU" sz="1100" b="0" i="0" u="none" strike="noStrike" cap="none" normalizeH="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детей, аккомпанируя  себе на инструментах, присланных в посылке. По ходу игры дети могут меняться инструментами, спеть несколько песен. Игра</a:t>
            </a:r>
            <a:r>
              <a:rPr kumimoji="0" lang="ru-RU" sz="1100" b="0" i="0" u="none" strike="noStrike" cap="none" normalizeH="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продолжается до тех пор,</a:t>
            </a:r>
            <a:r>
              <a:rPr kumimoji="0" lang="ru-RU" sz="1100" b="0" i="0" u="none" strike="noStrike" cap="none" normalizeH="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пока детям это интересно.</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5292080" y="416860"/>
            <a:ext cx="3384376" cy="52475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lang="ru-RU" sz="1600" b="1" dirty="0">
              <a:ea typeface="Batang" pitchFamily="18" charset="-127"/>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lang="ru-RU" sz="1600" b="1" dirty="0">
              <a:ea typeface="Batang" pitchFamily="18" charset="-127"/>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развитие </a:t>
            </a: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чувства ритма                                      </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              «Веселые молоточки»</a:t>
            </a: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Развивать у детей представление о ритме, учить запоминать и передавать заданный ритмический рисунок.</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     Игровой материал</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Металлофоны или музыкальные молоточки, или ритмические кубики, палочки и т.д. По числу играющих.</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Воспитатель поёт песенку, задаёт ритмический рисунок, ребёнок его повторяет:</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Воспитатель:</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Возьмём молоточки мы , Вова , с тобой</a:t>
            </a:r>
            <a:r>
              <a:rPr lang="ru-RU" sz="1100" dirty="0">
                <a:cs typeface="Arial" pitchFamily="34"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я первой сыграю, а ты вслед за мной.</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1. Над дубравой сильный град: тук-тук-тук</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(Ребёнок повторяет)               тук-тук-тук</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С дуба жёлуди летят:             тук-тук-тук</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(ребёнок повторяет)               тук-тук-тук</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Повтор песенки – запевки</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2. Дятел жил в дупле пустом: туки-туки-тук.</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Дуб долбил, как долотом: туки-туки-тук.</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Повтор песенки – запевки</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3. Строят хату два бобра: </a:t>
            </a:r>
            <a:r>
              <a:rPr kumimoji="0" lang="ru-RU" sz="1100" b="0" i="0" u="none" strike="noStrike" cap="none" normalizeH="0" baseline="0" dirty="0" err="1" smtClean="0">
                <a:ln>
                  <a:noFill/>
                </a:ln>
                <a:solidFill>
                  <a:schemeClr val="tx1"/>
                </a:solidFill>
                <a:effectLst/>
                <a:ea typeface="Batang" pitchFamily="18" charset="-127"/>
                <a:cs typeface="Times New Roman" pitchFamily="18" charset="0"/>
              </a:rPr>
              <a:t>тук-тук-да-тук</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Без гвоздей. Без топора: </a:t>
            </a:r>
            <a:r>
              <a:rPr kumimoji="0" lang="ru-RU" sz="1100" b="0" i="0" u="none" strike="noStrike" cap="none" normalizeH="0" baseline="0" dirty="0" err="1" smtClean="0">
                <a:ln>
                  <a:noFill/>
                </a:ln>
                <a:solidFill>
                  <a:schemeClr val="tx1"/>
                </a:solidFill>
                <a:effectLst/>
                <a:ea typeface="Batang" pitchFamily="18" charset="-127"/>
                <a:cs typeface="Times New Roman" pitchFamily="18" charset="0"/>
              </a:rPr>
              <a:t>тук-тук-да-тук</a:t>
            </a:r>
            <a:r>
              <a:rPr kumimoji="0" lang="ru-RU" sz="1100" b="0" i="0" u="none" strike="noStrike" cap="none" normalizeH="0" baseline="0" dirty="0" smtClean="0">
                <a:ln>
                  <a:noFill/>
                </a:ln>
                <a:solidFill>
                  <a:schemeClr val="tx1"/>
                </a:solidFill>
                <a:effectLst/>
                <a:ea typeface="Calibri" pitchFamily="34" charset="0"/>
                <a:cs typeface="Times New Roman" pitchFamily="18" charset="0"/>
              </a:rPr>
              <a:t>.</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cs typeface="Arial" pitchFamily="34" charset="0"/>
            </a:endParaRPr>
          </a:p>
        </p:txBody>
      </p:sp>
      <p:pic>
        <p:nvPicPr>
          <p:cNvPr id="6" name="Рисунок 5" descr="http://www.char.ru/books/7931420_Molotok_Bum-bum_smeetsya.jpg"/>
          <p:cNvPicPr/>
          <p:nvPr/>
        </p:nvPicPr>
        <p:blipFill>
          <a:blip r:embed="rId3" cstate="print">
            <a:clrChange>
              <a:clrFrom>
                <a:srgbClr val="FFFFFF"/>
              </a:clrFrom>
              <a:clrTo>
                <a:srgbClr val="FFFFFF">
                  <a:alpha val="0"/>
                </a:srgbClr>
              </a:clrTo>
            </a:clrChange>
          </a:blip>
          <a:srcRect/>
          <a:stretch>
            <a:fillRect/>
          </a:stretch>
        </p:blipFill>
        <p:spPr bwMode="auto">
          <a:xfrm>
            <a:off x="4824536" y="1340768"/>
            <a:ext cx="1373772" cy="76605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3"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4" name="Rectangle 1"/>
          <p:cNvSpPr>
            <a:spLocks noChangeArrowheads="1"/>
          </p:cNvSpPr>
          <p:nvPr/>
        </p:nvSpPr>
        <p:spPr bwMode="auto">
          <a:xfrm>
            <a:off x="755576" y="1211561"/>
            <a:ext cx="3132856" cy="40780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развитие</a:t>
            </a:r>
            <a:r>
              <a:rPr lang="ru-RU" sz="1400" b="1" dirty="0">
                <a:ea typeface="Batang" pitchFamily="18" charset="-127"/>
                <a:cs typeface="Times New Roman" pitchFamily="18" charset="0"/>
              </a:rPr>
              <a:t> </a:t>
            </a: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динамического слуха и чувства ритма</a:t>
            </a:r>
            <a:r>
              <a:rPr lang="ru-RU" sz="1400" dirty="0">
                <a:cs typeface="Arial" pitchFamily="34" charset="0"/>
              </a:rPr>
              <a:t> </a:t>
            </a:r>
            <a:endParaRPr lang="ru-RU" sz="1400" dirty="0" smtClean="0">
              <a:cs typeface="Arial" pitchFamily="34"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«Слушай и хлопай»</a:t>
            </a: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Учиться слышать изменение громкости звучания и отмечать это в движении.</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Музыкальный центр, кассеты, диски с музыкальными произведениями</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Дети стоят на ковре, повернувшись лицом к воспитателю. Под громкую музыку дети хлопают ладонями по ковру. На тихую музыку делают лёгкие хлопки в ладоши перед собой или по коленкам.</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Примечание:</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Усложнением в данной игре будет изменение музыкального сопровождения. На начальном этапе игра проводится под музыку «Марш деревянных солдатиков» П. Чайковского. На втором этапе используется «Венгерский танец» Брамса. В нём изменяется не только сила звука, но и темп. Усложнение </a:t>
            </a:r>
            <a:r>
              <a:rPr kumimoji="0" lang="ru-RU" sz="1100" b="0" i="0" u="none" strike="noStrike" cap="none" normalizeH="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вводится для детей старшей возрастной группы.</a:t>
            </a:r>
            <a:endParaRPr kumimoji="0" lang="ru-RU" sz="1100" b="0" i="0" u="none" strike="noStrike" cap="none" normalizeH="0" baseline="0" dirty="0" smtClean="0">
              <a:ln>
                <a:noFill/>
              </a:ln>
              <a:solidFill>
                <a:schemeClr val="tx1"/>
              </a:solidFill>
              <a:effectLst/>
              <a:cs typeface="Arial" pitchFamily="34" charset="0"/>
            </a:endParaRPr>
          </a:p>
        </p:txBody>
      </p:sp>
      <p:sp>
        <p:nvSpPr>
          <p:cNvPr id="5" name="Rectangle 2"/>
          <p:cNvSpPr>
            <a:spLocks noChangeArrowheads="1"/>
          </p:cNvSpPr>
          <p:nvPr/>
        </p:nvSpPr>
        <p:spPr bwMode="auto">
          <a:xfrm>
            <a:off x="5364088" y="1073641"/>
            <a:ext cx="309634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8288"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268288"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развитие динамического слуха и чувства ритма</a:t>
            </a:r>
            <a:endParaRPr lang="ru-RU" sz="1400" dirty="0">
              <a:cs typeface="Arial" pitchFamily="34" charset="0"/>
            </a:endParaRPr>
          </a:p>
          <a:p>
            <a:pPr marL="0" marR="0" lvl="0" indent="268288"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«Послушный бубен»</a:t>
            </a:r>
          </a:p>
          <a:p>
            <a:pPr marL="0" marR="0" lvl="0" indent="268288" algn="ctr"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cs typeface="Arial" pitchFamily="34" charset="0"/>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Учиться играть на бубне различными способами, учиться играть громко и тихо.</a:t>
            </a:r>
            <a:endParaRPr kumimoji="0" lang="ru-RU" sz="1100" b="0" i="0" u="none" strike="noStrike" cap="none" normalizeH="0" baseline="0" dirty="0" smtClean="0">
              <a:ln>
                <a:noFill/>
              </a:ln>
              <a:solidFill>
                <a:schemeClr val="tx1"/>
              </a:solidFill>
              <a:effectLst/>
              <a:cs typeface="Arial" pitchFamily="34" charset="0"/>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Бубны по количеству участников игры</a:t>
            </a:r>
            <a:endParaRPr kumimoji="0" lang="ru-RU" sz="1100" b="0" i="0" u="none" strike="noStrike" cap="none" normalizeH="0" baseline="0" dirty="0" smtClean="0">
              <a:ln>
                <a:noFill/>
              </a:ln>
              <a:solidFill>
                <a:schemeClr val="tx1"/>
              </a:solidFill>
              <a:effectLst/>
              <a:cs typeface="Arial" pitchFamily="34" charset="0"/>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Дети сидят на стульчиках или на ковре, повернувшись лицом к воспитателю, бубен в левой руке. </a:t>
            </a:r>
            <a:endParaRPr kumimoji="0" lang="ru-RU" sz="1100" b="0" i="0" u="none" strike="noStrike" cap="none" normalizeH="0" baseline="0" dirty="0" smtClean="0">
              <a:ln>
                <a:noFill/>
              </a:ln>
              <a:solidFill>
                <a:schemeClr val="tx1"/>
              </a:solidFill>
              <a:effectLst/>
              <a:cs typeface="Arial" pitchFamily="34" charset="0"/>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В бубен бей, бей, бей, В бубен бей веселей!</a:t>
            </a:r>
            <a:endParaRPr kumimoji="0" lang="ru-RU" sz="1100" b="0" i="0" u="none" strike="noStrike" cap="none" normalizeH="0" baseline="0" dirty="0" smtClean="0">
              <a:ln>
                <a:noFill/>
              </a:ln>
              <a:solidFill>
                <a:schemeClr val="tx1"/>
              </a:solidFill>
              <a:effectLst/>
              <a:cs typeface="Arial" pitchFamily="34" charset="0"/>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Произнося эти слова, воспитатель сам играет на бубне, ударяет по нему правой рукой. Слова произносятся три раза подряд. Затем происходит смена движения.</a:t>
            </a:r>
            <a:endParaRPr kumimoji="0" lang="ru-RU" sz="1100" b="0" i="0" u="none" strike="noStrike" cap="none" normalizeH="0" baseline="0" dirty="0" smtClean="0">
              <a:ln>
                <a:noFill/>
              </a:ln>
              <a:solidFill>
                <a:schemeClr val="tx1"/>
              </a:solidFill>
              <a:effectLst/>
              <a:cs typeface="Arial" pitchFamily="34" charset="0"/>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Пусть наш бубен отдохнёт,</a:t>
            </a:r>
            <a:endParaRPr kumimoji="0" lang="ru-RU" sz="1100" b="0" i="0" u="none" strike="noStrike" cap="none" normalizeH="0" baseline="0" dirty="0" smtClean="0">
              <a:ln>
                <a:noFill/>
              </a:ln>
              <a:solidFill>
                <a:schemeClr val="tx1"/>
              </a:solidFill>
              <a:effectLst/>
              <a:cs typeface="Arial" pitchFamily="34" charset="0"/>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Тихо песенку поёт</a:t>
            </a:r>
            <a:endParaRPr kumimoji="0" lang="ru-RU" sz="1100" b="0" i="0" u="none" strike="noStrike" cap="none" normalizeH="0" baseline="0" dirty="0" smtClean="0">
              <a:ln>
                <a:noFill/>
              </a:ln>
              <a:solidFill>
                <a:schemeClr val="tx1"/>
              </a:solidFill>
              <a:effectLst/>
              <a:cs typeface="Arial" pitchFamily="34" charset="0"/>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С этими словами воспитатель легко встряхивает бубен, звук лёгкий, тихий. Слова произносятся три раза подряд. Игра продолжается.</a:t>
            </a:r>
            <a:endParaRPr kumimoji="0" lang="ru-RU" sz="1100" b="0" i="0" u="none" strike="noStrike" cap="none" normalizeH="0" baseline="0" dirty="0" smtClean="0">
              <a:ln>
                <a:noFill/>
              </a:ln>
              <a:solidFill>
                <a:schemeClr val="tx1"/>
              </a:solidFill>
              <a:effectLst/>
              <a:cs typeface="Arial" pitchFamily="34" charset="0"/>
            </a:endParaRPr>
          </a:p>
          <a:p>
            <a:pPr marL="0" marR="0" lvl="0" indent="268288"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6" name="Рисунок 5" descr="http://delfin58.ru/image/cache/data/I_/I_2904-500x500.jpg"/>
          <p:cNvPicPr/>
          <p:nvPr/>
        </p:nvPicPr>
        <p:blipFill>
          <a:blip r:embed="rId3" cstate="print">
            <a:clrChange>
              <a:clrFrom>
                <a:srgbClr val="FFFFFF"/>
              </a:clrFrom>
              <a:clrTo>
                <a:srgbClr val="FFFFFF">
                  <a:alpha val="0"/>
                </a:srgbClr>
              </a:clrTo>
            </a:clrChange>
          </a:blip>
          <a:srcRect/>
          <a:stretch>
            <a:fillRect/>
          </a:stretch>
        </p:blipFill>
        <p:spPr bwMode="auto">
          <a:xfrm>
            <a:off x="8261648" y="4941168"/>
            <a:ext cx="792088" cy="93610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3"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4" name="Rectangle 1"/>
          <p:cNvSpPr>
            <a:spLocks noChangeArrowheads="1"/>
          </p:cNvSpPr>
          <p:nvPr/>
        </p:nvSpPr>
        <p:spPr bwMode="auto">
          <a:xfrm>
            <a:off x="755576" y="1086273"/>
            <a:ext cx="3024336" cy="47243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a:t>
            </a:r>
            <a:r>
              <a:rPr lang="ru-RU" sz="1400" dirty="0">
                <a:cs typeface="Arial" pitchFamily="34" charset="0"/>
              </a:rPr>
              <a:t> </a:t>
            </a: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на развитие слухового   внимания</a:t>
            </a:r>
            <a:r>
              <a:rPr kumimoji="0" lang="ru-RU" sz="1400" b="1" i="0" u="none" strike="noStrike" cap="none" normalizeH="0" dirty="0" smtClean="0">
                <a:ln>
                  <a:noFill/>
                </a:ln>
                <a:solidFill>
                  <a:schemeClr val="tx1"/>
                </a:solidFill>
                <a:effectLst/>
                <a:ea typeface="Batang" pitchFamily="18" charset="-127"/>
                <a:cs typeface="Times New Roman" pitchFamily="18" charset="0"/>
              </a:rPr>
              <a:t> </a:t>
            </a: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 силы звука</a:t>
            </a:r>
            <a:endParaRPr lang="ru-RU" sz="1400" dirty="0">
              <a:cs typeface="Arial" pitchFamily="34"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«Тихо - громко – очень</a:t>
            </a:r>
            <a:r>
              <a:rPr kumimoji="0" lang="ru-RU" sz="1400" b="1" i="0" u="none" strike="noStrike" cap="none" normalizeH="0" dirty="0" smtClean="0">
                <a:ln>
                  <a:noFill/>
                </a:ln>
                <a:solidFill>
                  <a:schemeClr val="tx1"/>
                </a:solidFill>
                <a:effectLst/>
                <a:ea typeface="Batang" pitchFamily="18" charset="-127"/>
                <a:cs typeface="Times New Roman" pitchFamily="18" charset="0"/>
              </a:rPr>
              <a:t> </a:t>
            </a: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громко»</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ru-RU" sz="11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Учиться слышать изменение громкости звучания и отмечать это в движении.</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Бубен</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Дети сидят на стульчиках или на ковре, повернувшись лицом к воспитателю. Воспитатель стучит в бубен тихо, затем громко, затем – очень громко. В соответствии с громкостью звучания дети выполняют условные движения. На тихое звучание стучат пальчиком о пальчик. На громкое звучание хлопают в ладоши. На очень громкое звучание топают ногами. В качестве образного сравнения можно предложить детям тихое звучание бубна называть «Лёгким дождиком», громкое звучание «Сильным ливнем», очень громкое звучание «Грозой».</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5364088" y="1176427"/>
            <a:ext cx="309634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780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развитие </a:t>
            </a:r>
            <a:r>
              <a:rPr lang="ru-RU" sz="1400" dirty="0">
                <a:cs typeface="Arial" pitchFamily="34" charset="0"/>
              </a:rPr>
              <a:t> </a:t>
            </a:r>
            <a:endParaRPr lang="ru-RU" sz="1400" dirty="0" smtClean="0">
              <a:cs typeface="Arial" pitchFamily="34" charset="0"/>
            </a:endParaRPr>
          </a:p>
          <a:p>
            <a:pPr marL="0" marR="0" lvl="0" indent="17780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музыкальных представлений</a:t>
            </a:r>
            <a:endParaRPr kumimoji="0" lang="ru-RU" sz="1400" b="0" i="0" u="none" strike="noStrike" cap="none" normalizeH="0" baseline="0" dirty="0" smtClean="0">
              <a:ln>
                <a:noFill/>
              </a:ln>
              <a:solidFill>
                <a:schemeClr val="tx1"/>
              </a:solidFill>
              <a:effectLst/>
              <a:cs typeface="Arial" pitchFamily="34" charset="0"/>
            </a:endParaRPr>
          </a:p>
          <a:p>
            <a:pPr marL="0" marR="0" lvl="0" indent="17780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«Гуляй - отдыхай»</a:t>
            </a:r>
          </a:p>
          <a:p>
            <a:pPr marL="0" marR="0" lvl="0" indent="17780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17780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Учиться слышать и определять настроение и характер музыки, отражать его в движении.</a:t>
            </a:r>
            <a:endParaRPr kumimoji="0" lang="ru-RU" sz="1200" b="0" i="0" u="none" strike="noStrike" cap="none" normalizeH="0" baseline="0" dirty="0" smtClean="0">
              <a:ln>
                <a:noFill/>
              </a:ln>
              <a:solidFill>
                <a:schemeClr val="tx1"/>
              </a:solidFill>
              <a:effectLst/>
              <a:cs typeface="Arial" pitchFamily="34" charset="0"/>
            </a:endParaRPr>
          </a:p>
          <a:p>
            <a:pPr marL="0" marR="0" lvl="0" indent="17780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Музыкальный центр, кассеты, диски</a:t>
            </a:r>
            <a:r>
              <a:rPr kumimoji="0" lang="ru-RU" sz="1200" b="0" i="0" u="none" strike="noStrike" cap="none" normalizeH="0" dirty="0" smtClean="0">
                <a:ln>
                  <a:noFill/>
                </a:ln>
                <a:solidFill>
                  <a:schemeClr val="tx1"/>
                </a:solidFill>
                <a:effectLst/>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с музыкальными произведениями.</a:t>
            </a:r>
            <a:endParaRPr kumimoji="0" lang="ru-RU" sz="1200" b="0" i="0" u="none" strike="noStrike" cap="none" normalizeH="0" baseline="0" dirty="0" smtClean="0">
              <a:ln>
                <a:noFill/>
              </a:ln>
              <a:solidFill>
                <a:schemeClr val="tx1"/>
              </a:solidFill>
              <a:effectLst/>
              <a:cs typeface="Arial" pitchFamily="34" charset="0"/>
            </a:endParaRPr>
          </a:p>
          <a:p>
            <a:pPr marL="0" marR="0" lvl="0" indent="17780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Воспитатель предлагает детям внимательно послушать музыку. Под колыбельную «спать» (присесть, сложить ручки под щёчку), под марш – маршировать, под плясовую – плясать, под лёгкую, быструю музыку – бегать.  Воспитатель включает музыкальные отрывки в аудиозаписи. Дети выполняют действия в соответствии с характером музыки.</a:t>
            </a:r>
            <a:endParaRPr kumimoji="0" lang="ru-RU" sz="12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3"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4" name="Rectangle 1"/>
          <p:cNvSpPr>
            <a:spLocks noChangeArrowheads="1"/>
          </p:cNvSpPr>
          <p:nvPr/>
        </p:nvSpPr>
        <p:spPr bwMode="auto">
          <a:xfrm>
            <a:off x="683568" y="1109356"/>
            <a:ext cx="3168352" cy="44165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8288"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развитие слухового внимания</a:t>
            </a:r>
            <a:r>
              <a:rPr lang="ru-RU" sz="1400" dirty="0" smtClean="0">
                <a:cs typeface="Arial" pitchFamily="34" charset="0"/>
              </a:rPr>
              <a:t> </a:t>
            </a: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 чувства ритма</a:t>
            </a:r>
            <a:endParaRPr kumimoji="0" lang="ru-RU" sz="1400" b="0" i="0" u="none" strike="noStrike" cap="none" normalizeH="0" baseline="0" dirty="0" smtClean="0">
              <a:ln>
                <a:noFill/>
              </a:ln>
              <a:solidFill>
                <a:schemeClr val="tx1"/>
              </a:solidFill>
              <a:effectLst/>
              <a:cs typeface="Arial" pitchFamily="34" charset="0"/>
            </a:endParaRPr>
          </a:p>
          <a:p>
            <a:pPr marL="0" marR="0" lvl="0" indent="268288"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с молотком»</a:t>
            </a:r>
          </a:p>
          <a:p>
            <a:pPr marL="0" marR="0" lvl="0" indent="268288" algn="ctr"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cs typeface="Arial" pitchFamily="34" charset="0"/>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Учиться слышать метрическую пульсацию, не терять её ощущение с изменением задания.</a:t>
            </a:r>
            <a:endParaRPr kumimoji="0" lang="ru-RU" sz="1100" b="0" i="0" u="none" strike="noStrike" cap="none" normalizeH="0" baseline="0" dirty="0" smtClean="0">
              <a:ln>
                <a:noFill/>
              </a:ln>
              <a:solidFill>
                <a:schemeClr val="tx1"/>
              </a:solidFill>
              <a:effectLst/>
              <a:cs typeface="Arial" pitchFamily="34" charset="0"/>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Музыкальный центр, кассеты, диски с музыкальными произведениями</a:t>
            </a:r>
            <a:endParaRPr kumimoji="0" lang="ru-RU" sz="1100" b="0" i="0" u="none" strike="noStrike" cap="none" normalizeH="0" baseline="0" dirty="0" smtClean="0">
              <a:ln>
                <a:noFill/>
              </a:ln>
              <a:solidFill>
                <a:schemeClr val="tx1"/>
              </a:solidFill>
              <a:effectLst/>
              <a:cs typeface="Arial" pitchFamily="34" charset="0"/>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Дети сидят за столами. Воспитатель произносит слова, а дети выполняют действия под любую не очень быструю музыку. «Петя играет с одним молотком» -  Дети стучат по столу одним кулаком. «Петя играет с двумя молотками» - Дети стучат по столу двумя кулаками одновременно. «Петя играет с тремя молотками» - Дети одновременно стучат по столу кулаками и топают правой ногой. «Петя играет с четырьмя молотками» - Дети одновременно стучат по столу кулаками и топают обеими ногами. </a:t>
            </a:r>
            <a:endParaRPr kumimoji="0" lang="ru-RU" sz="1100" b="0" i="0" u="none" strike="noStrike" cap="none" normalizeH="0" baseline="0" dirty="0" smtClean="0">
              <a:ln>
                <a:noFill/>
              </a:ln>
              <a:solidFill>
                <a:schemeClr val="tx1"/>
              </a:solidFill>
              <a:effectLst/>
              <a:cs typeface="Arial" pitchFamily="34" charset="0"/>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«Петя играет с </a:t>
            </a:r>
            <a:r>
              <a:rPr lang="ru-RU" sz="1100" dirty="0" smtClean="0">
                <a:ea typeface="Batang" pitchFamily="18" charset="-127"/>
                <a:cs typeface="Times New Roman" pitchFamily="18" charset="0"/>
              </a:rPr>
              <a:t>пятью</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молотками» - дети одновременно стучат кулаками по столу, топают обеими ногами и кивают головой.</a:t>
            </a:r>
            <a:endParaRPr kumimoji="0" lang="ru-RU" sz="1100" b="0" i="0" u="none" strike="noStrike" cap="none" normalizeH="0" baseline="0" dirty="0" smtClean="0">
              <a:ln>
                <a:noFill/>
              </a:ln>
              <a:solidFill>
                <a:schemeClr val="tx1"/>
              </a:solidFill>
              <a:effectLst/>
              <a:cs typeface="Arial" pitchFamily="34" charset="0"/>
            </a:endParaRPr>
          </a:p>
        </p:txBody>
      </p:sp>
      <p:sp>
        <p:nvSpPr>
          <p:cNvPr id="5" name="Rectangle 2"/>
          <p:cNvSpPr>
            <a:spLocks noChangeArrowheads="1"/>
          </p:cNvSpPr>
          <p:nvPr/>
        </p:nvSpPr>
        <p:spPr bwMode="auto">
          <a:xfrm>
            <a:off x="5220072" y="1299826"/>
            <a:ext cx="3312368"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600" b="1" dirty="0">
                <a:ea typeface="Batang" pitchFamily="18" charset="-127"/>
                <a:cs typeface="Times New Roman" pitchFamily="18" charset="0"/>
              </a:rPr>
              <a:t> </a:t>
            </a:r>
            <a:r>
              <a:rPr lang="ru-RU" sz="1600" b="1" dirty="0" smtClean="0">
                <a:ea typeface="Batang" pitchFamily="18" charset="-127"/>
                <a:cs typeface="Times New Roman" pitchFamily="18" charset="0"/>
              </a:rPr>
              <a:t>      </a:t>
            </a:r>
            <a:r>
              <a:rPr lang="ru-RU" sz="1400" b="1" dirty="0" smtClean="0">
                <a:ea typeface="Batang" pitchFamily="18" charset="-127"/>
                <a:cs typeface="Times New Roman" pitchFamily="18" charset="0"/>
              </a:rPr>
              <a:t>И</a:t>
            </a: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гра на развитие    тембрового слуха </a:t>
            </a:r>
            <a:r>
              <a:rPr lang="ru-RU" sz="1400" b="1" dirty="0" smtClean="0">
                <a:ea typeface="Batang" pitchFamily="18" charset="-127"/>
                <a:cs typeface="Times New Roman" pitchFamily="18" charset="0"/>
              </a:rPr>
              <a:t>и </a:t>
            </a: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исполнительских навыков</a:t>
            </a:r>
            <a:endParaRPr kumimoji="0" lang="ru-RU" sz="14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ru-RU" sz="1400" b="1" dirty="0">
                <a:ea typeface="Batang" pitchFamily="18" charset="-127"/>
                <a:cs typeface="Times New Roman" pitchFamily="18" charset="0"/>
              </a:rPr>
              <a:t> </a:t>
            </a:r>
            <a:r>
              <a:rPr lang="ru-RU" sz="1400" b="1" dirty="0" smtClean="0">
                <a:ea typeface="Batang" pitchFamily="18" charset="-127"/>
                <a:cs typeface="Times New Roman" pitchFamily="18" charset="0"/>
              </a:rPr>
              <a:t>    </a:t>
            </a: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«Наш оркестр»</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        Цель:</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Учить детей различным приёмам игры на инструментах индивидуально и в ансамбле. Закрепить название инструментов, умение различать их звучание на слух.</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        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Набор музыкальных инструментов по количеству детей.</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        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Воспитатель предлагает детям поиграть в оркестре на различных музыкальных инструментах. Для этого дети должны правильно назвать представленные музыкальные инструменты. Затем дети оркеструют какое-либо музыкальное произведение в записи. Играть могут как одновременно, так и с солистами. В качестве дирижёра выступает воспитатель. Когда игра будет усвоена детьми, на эту роль может быть выбран кто-то из детей.</a:t>
            </a:r>
            <a:endParaRPr kumimoji="0" lang="ru-RU" sz="12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3"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4" name="Rectangle 1"/>
          <p:cNvSpPr>
            <a:spLocks noChangeArrowheads="1"/>
          </p:cNvSpPr>
          <p:nvPr/>
        </p:nvSpPr>
        <p:spPr bwMode="auto">
          <a:xfrm>
            <a:off x="683568" y="1455311"/>
            <a:ext cx="324036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a:t>
            </a:r>
            <a:r>
              <a:rPr lang="ru-RU" sz="1400" dirty="0">
                <a:cs typeface="Arial" pitchFamily="34" charset="0"/>
              </a:rPr>
              <a:t> </a:t>
            </a: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на развитие </a:t>
            </a:r>
          </a:p>
          <a:p>
            <a:pPr marL="0" marR="0" lvl="0" indent="449263" algn="ctr" defTabSz="914400" rtl="0" eaLnBrk="1" fontAlgn="base" latinLnBrk="0" hangingPunct="1">
              <a:lnSpc>
                <a:spcPct val="100000"/>
              </a:lnSpc>
              <a:spcBef>
                <a:spcPct val="0"/>
              </a:spcBef>
              <a:spcAft>
                <a:spcPct val="0"/>
              </a:spcAft>
              <a:buClrTx/>
              <a:buSzTx/>
              <a:buFontTx/>
              <a:buNone/>
              <a:tabLst/>
            </a:pPr>
            <a:r>
              <a:rPr lang="ru-RU" sz="1400" b="1" dirty="0">
                <a:ea typeface="Batang" pitchFamily="18" charset="-127"/>
                <a:cs typeface="Times New Roman" pitchFamily="18" charset="0"/>
              </a:rPr>
              <a:t>м</a:t>
            </a: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узыкального</a:t>
            </a:r>
            <a:r>
              <a:rPr kumimoji="0" lang="ru-RU" sz="1400" b="1" i="0" u="none" strike="noStrike" cap="none" normalizeH="0" dirty="0" smtClean="0">
                <a:ln>
                  <a:noFill/>
                </a:ln>
                <a:solidFill>
                  <a:schemeClr val="tx1"/>
                </a:solidFill>
                <a:effectLst/>
                <a:ea typeface="Batang" pitchFamily="18" charset="-127"/>
                <a:cs typeface="Times New Roman" pitchFamily="18" charset="0"/>
              </a:rPr>
              <a:t> </a:t>
            </a: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слуха</a:t>
            </a:r>
            <a:r>
              <a:rPr lang="ru-RU" sz="1400" dirty="0" smtClean="0">
                <a:cs typeface="Arial" pitchFamily="34" charset="0"/>
              </a:rPr>
              <a:t> </a:t>
            </a: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 </a:t>
            </a: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образных движений</a:t>
            </a:r>
            <a:r>
              <a:rPr lang="ru-RU" sz="1400" dirty="0">
                <a:cs typeface="Arial" pitchFamily="34" charset="0"/>
              </a:rPr>
              <a:t> </a:t>
            </a:r>
            <a:endParaRPr lang="ru-RU" sz="1400" dirty="0" smtClean="0">
              <a:cs typeface="Arial" pitchFamily="34"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lang="ru-RU" sz="1400" dirty="0" smtClean="0">
                <a:cs typeface="Arial" pitchFamily="34" charset="0"/>
              </a:rPr>
              <a:t>  </a:t>
            </a: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«Совушка-сова»</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Развивать ассоциативно-образное и музыкальное восприятие детей. Учить двигаться под музыку и прекращать движение с её окончанием.</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Маска совы</a:t>
            </a:r>
            <a:endParaRPr lang="ru-RU" sz="1200" dirty="0" smtClean="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Под музыку дети бегают и танцуют, изображая птиц. Как только музыка прекращает звучать – птицы замирают на месте, на охоту вылетает сова. Она ищет того, кто пошевелился. Игра    продолжается по желанию детей.</a:t>
            </a:r>
            <a:endParaRPr kumimoji="0" lang="ru-RU" sz="1200" b="0" i="0" u="none" strike="noStrike" cap="none" normalizeH="0" baseline="0" dirty="0" smtClean="0">
              <a:ln>
                <a:noFill/>
              </a:ln>
              <a:solidFill>
                <a:schemeClr val="tx1"/>
              </a:solidFill>
              <a:effectLst/>
              <a:cs typeface="Arial" pitchFamily="34" charset="0"/>
            </a:endParaRPr>
          </a:p>
        </p:txBody>
      </p:sp>
      <p:pic>
        <p:nvPicPr>
          <p:cNvPr id="5" name="Рисунок 4" descr="http://img-fotki.yandex.ru/get/5209/yulyannaa.d/0_59036_e46db664_XL.jpg"/>
          <p:cNvPicPr/>
          <p:nvPr/>
        </p:nvPicPr>
        <p:blipFill>
          <a:blip r:embed="rId3" cstate="print"/>
          <a:srcRect/>
          <a:stretch>
            <a:fillRect/>
          </a:stretch>
        </p:blipFill>
        <p:spPr bwMode="auto">
          <a:xfrm>
            <a:off x="683568" y="4725144"/>
            <a:ext cx="1002863" cy="864490"/>
          </a:xfrm>
          <a:prstGeom prst="rect">
            <a:avLst/>
          </a:prstGeom>
          <a:noFill/>
          <a:ln w="9525">
            <a:noFill/>
            <a:miter lim="800000"/>
            <a:headEnd/>
            <a:tailEnd/>
          </a:ln>
        </p:spPr>
      </p:pic>
      <p:sp>
        <p:nvSpPr>
          <p:cNvPr id="6" name="Rectangle 2"/>
          <p:cNvSpPr>
            <a:spLocks noChangeArrowheads="1"/>
          </p:cNvSpPr>
          <p:nvPr/>
        </p:nvSpPr>
        <p:spPr bwMode="auto">
          <a:xfrm>
            <a:off x="5220072" y="815806"/>
            <a:ext cx="3384376" cy="48474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a:t>
            </a:r>
            <a:r>
              <a:rPr lang="ru-RU" sz="1400" dirty="0" smtClean="0">
                <a:cs typeface="Arial" pitchFamily="34" charset="0"/>
              </a:rPr>
              <a:t> </a:t>
            </a: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на развитие</a:t>
            </a: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 музыкального слуха</a:t>
            </a:r>
            <a:r>
              <a:rPr lang="ru-RU" sz="1400" dirty="0" smtClean="0">
                <a:cs typeface="Arial" pitchFamily="34" charset="0"/>
              </a:rPr>
              <a:t> </a:t>
            </a: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a:t>
            </a: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  исполнительских</a:t>
            </a:r>
            <a:r>
              <a:rPr kumimoji="0" lang="ru-RU" sz="1400" b="1" i="0" u="none" strike="noStrike" cap="none" normalizeH="0" dirty="0" smtClean="0">
                <a:ln>
                  <a:noFill/>
                </a:ln>
                <a:solidFill>
                  <a:schemeClr val="tx1"/>
                </a:solidFill>
                <a:effectLst/>
                <a:ea typeface="Batang" pitchFamily="18" charset="-127"/>
                <a:cs typeface="Times New Roman" pitchFamily="18" charset="0"/>
              </a:rPr>
              <a:t> </a:t>
            </a: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способностей</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«В гости песенка пришла»</a:t>
            </a: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Развивать музыкальную память, умение петь без музыкального сопровождения хором, ансамблем и индивидуально.</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Волшебный мешочек и игрушки, герои детских песенок.</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Ход игры: Воспитатель приносит в группу волшебный мешочек, рассматривают его, высказывают предположения, что это может быть.</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Воспитатель:</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a:t>
            </a:r>
            <a:endParaRPr lang="ru-RU" sz="1100" dirty="0" smtClean="0">
              <a:ea typeface="Batang" pitchFamily="18" charset="-127"/>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В гости песенка пришла, и подарок принесла.</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Ну-ка, Таня, подойди, что в мешочке, посмотри!</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Ребёнок достаёт из мешочка игрушку. Воспитатель предлагает вспомнить песенку в которой встречается данный персонаж: кошка, мышка, лошадка, зайчик. Машина, птичка и др. Воспитатель предлагает детям спеть песенку индивидуально, хором или ансамблем.</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Примечание:</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Песня не обязательно об игрушке.</a:t>
            </a:r>
            <a:r>
              <a:rPr kumimoji="0" lang="ru-RU" sz="1100" b="0" i="0" u="none" strike="noStrike" cap="none" normalizeH="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Герой просто может </a:t>
            </a:r>
            <a:r>
              <a:rPr kumimoji="0" lang="ru-RU" sz="1100" b="0" i="0" u="none" strike="noStrike" cap="none" normalizeH="0" dirty="0" smtClean="0">
                <a:ln>
                  <a:noFill/>
                </a:ln>
                <a:solidFill>
                  <a:schemeClr val="tx1"/>
                </a:solidFill>
                <a:effectLst/>
                <a:ea typeface="Batang" pitchFamily="18" charset="-127"/>
                <a:cs typeface="Times New Roman" pitchFamily="18" charset="0"/>
              </a:rPr>
              <a:t> у</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поминаться в песенке.</a:t>
            </a:r>
            <a:endParaRPr kumimoji="0" lang="ru-RU" sz="18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3"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4" name="Rectangle 1"/>
          <p:cNvSpPr>
            <a:spLocks noChangeArrowheads="1"/>
          </p:cNvSpPr>
          <p:nvPr/>
        </p:nvSpPr>
        <p:spPr bwMode="auto">
          <a:xfrm>
            <a:off x="683568" y="1266002"/>
            <a:ext cx="3312368" cy="44319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a:t>
            </a:r>
            <a:r>
              <a:rPr lang="ru-RU" sz="1400" dirty="0">
                <a:cs typeface="Arial" pitchFamily="34" charset="0"/>
              </a:rPr>
              <a:t> </a:t>
            </a: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на развитие чувства ритма</a:t>
            </a:r>
            <a:endParaRPr kumimoji="0" lang="ru-RU" sz="1400" b="0" i="0" u="none" strike="noStrike" cap="none" normalizeH="0" baseline="0" dirty="0" smtClean="0">
              <a:ln>
                <a:noFill/>
              </a:ln>
              <a:solidFill>
                <a:schemeClr val="tx1"/>
              </a:solidFill>
              <a:effectLst/>
              <a:cs typeface="Arial" pitchFamily="34" charset="0"/>
            </a:endParaRPr>
          </a:p>
          <a:p>
            <a:pPr marL="0" marR="0" lvl="0" indent="17780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     «Игрушки пляшут»</a:t>
            </a:r>
          </a:p>
          <a:p>
            <a:pPr marL="0" marR="0" lvl="0" indent="177800" algn="l"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cs typeface="Arial" pitchFamily="34" charset="0"/>
            </a:endParaRPr>
          </a:p>
          <a:p>
            <a:pPr marL="0" marR="0" lvl="0" indent="17780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Развивать у детей представление о ритме, учить запоминать и передавать заданный ритмический рисунок.</a:t>
            </a:r>
            <a:endParaRPr kumimoji="0" lang="ru-RU" sz="1200" b="0" i="0" u="none" strike="noStrike" cap="none" normalizeH="0" baseline="0" dirty="0" smtClean="0">
              <a:ln>
                <a:noFill/>
              </a:ln>
              <a:solidFill>
                <a:schemeClr val="tx1"/>
              </a:solidFill>
              <a:effectLst/>
              <a:cs typeface="Arial" pitchFamily="34" charset="0"/>
            </a:endParaRPr>
          </a:p>
          <a:p>
            <a:pPr marL="0" marR="0" lvl="0" indent="17780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набор мелких игрушек по числу играющих детей.</a:t>
            </a:r>
            <a:endParaRPr kumimoji="0" lang="ru-RU" sz="1200" b="0" i="0" u="none" strike="noStrike" cap="none" normalizeH="0" baseline="0" dirty="0" smtClean="0">
              <a:ln>
                <a:noFill/>
              </a:ln>
              <a:solidFill>
                <a:schemeClr val="tx1"/>
              </a:solidFill>
              <a:effectLst/>
              <a:cs typeface="Arial" pitchFamily="34" charset="0"/>
            </a:endParaRPr>
          </a:p>
          <a:p>
            <a:pPr marL="0" marR="0" lvl="0" indent="17780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Воспитатель и дети располагаются вокруг стола или на полу.</a:t>
            </a:r>
            <a:endParaRPr kumimoji="0" lang="ru-RU" sz="1200" b="0" i="0" u="none" strike="noStrike" cap="none" normalizeH="0" baseline="0" dirty="0" smtClean="0">
              <a:ln>
                <a:noFill/>
              </a:ln>
              <a:solidFill>
                <a:schemeClr val="tx1"/>
              </a:solidFill>
              <a:effectLst/>
              <a:cs typeface="Arial" pitchFamily="34" charset="0"/>
            </a:endParaRPr>
          </a:p>
          <a:p>
            <a:pPr marL="0" marR="0" lvl="0" indent="17780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Воспитатель:</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Собрались игрушки поплясать,</a:t>
            </a:r>
            <a:endParaRPr kumimoji="0" lang="ru-RU" sz="1200" b="0" i="0" u="none" strike="noStrike" cap="none" normalizeH="0" baseline="0" dirty="0" smtClean="0">
              <a:ln>
                <a:noFill/>
              </a:ln>
              <a:solidFill>
                <a:schemeClr val="tx1"/>
              </a:solidFill>
              <a:effectLst/>
              <a:cs typeface="Arial" pitchFamily="34" charset="0"/>
            </a:endParaRPr>
          </a:p>
          <a:p>
            <a:pPr marL="0" marR="0" lvl="0" indent="17780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Но не знают как, с чего начать.</a:t>
            </a:r>
            <a:endParaRPr kumimoji="0" lang="ru-RU" sz="1200" b="0" i="0" u="none" strike="noStrike" cap="none" normalizeH="0" baseline="0" dirty="0" smtClean="0">
              <a:ln>
                <a:noFill/>
              </a:ln>
              <a:solidFill>
                <a:schemeClr val="tx1"/>
              </a:solidFill>
              <a:effectLst/>
              <a:cs typeface="Arial" pitchFamily="34" charset="0"/>
            </a:endParaRPr>
          </a:p>
          <a:p>
            <a:pPr marL="0" marR="0" lvl="0" indent="17780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Вышел заинька вперёд</a:t>
            </a:r>
            <a:endParaRPr kumimoji="0" lang="ru-RU" sz="1200" b="0" i="0" u="none" strike="noStrike" cap="none" normalizeH="0" baseline="0" dirty="0" smtClean="0">
              <a:ln>
                <a:noFill/>
              </a:ln>
              <a:solidFill>
                <a:schemeClr val="tx1"/>
              </a:solidFill>
              <a:effectLst/>
              <a:cs typeface="Arial" pitchFamily="34" charset="0"/>
            </a:endParaRPr>
          </a:p>
          <a:p>
            <a:pPr marL="0" marR="0" lvl="0" indent="17780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Всем пример он подаёт</a:t>
            </a:r>
            <a:endParaRPr kumimoji="0" lang="ru-RU" sz="1200" b="0" i="0" u="none" strike="noStrike" cap="none" normalizeH="0" baseline="0" dirty="0" smtClean="0">
              <a:ln>
                <a:noFill/>
              </a:ln>
              <a:solidFill>
                <a:schemeClr val="tx1"/>
              </a:solidFill>
              <a:effectLst/>
              <a:cs typeface="Arial" pitchFamily="34" charset="0"/>
            </a:endParaRPr>
          </a:p>
          <a:p>
            <a:pPr marL="0" marR="0" lvl="0" indent="17780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Воспитатель задаёт несложный ритмический рисунок, стуча игрушкой по столу. Задача детей повторить заданный рисунок. Игра повторяется несколько раз. Задание может быть дано всей группе играющих детей, а также индивидуально. Когда игра будет достаточно хорошо усвоена детьми, роль ведущего берёт на себя кто-либо из детей.</a:t>
            </a:r>
            <a:endParaRPr kumimoji="0" lang="ru-RU" sz="1200" b="0" i="0" u="none" strike="noStrike" cap="none" normalizeH="0" baseline="0" dirty="0" smtClean="0">
              <a:ln>
                <a:noFill/>
              </a:ln>
              <a:solidFill>
                <a:schemeClr val="tx1"/>
              </a:solidFill>
              <a:effectLst/>
              <a:cs typeface="Arial" pitchFamily="34" charset="0"/>
            </a:endParaRPr>
          </a:p>
          <a:p>
            <a:pPr marL="0" marR="0" lvl="0" indent="1778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sp>
        <p:nvSpPr>
          <p:cNvPr id="5" name="Rectangle 2"/>
          <p:cNvSpPr>
            <a:spLocks noChangeArrowheads="1"/>
          </p:cNvSpPr>
          <p:nvPr/>
        </p:nvSpPr>
        <p:spPr bwMode="auto">
          <a:xfrm>
            <a:off x="5220072" y="619672"/>
            <a:ext cx="3347864" cy="51860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a:t>
            </a:r>
            <a:r>
              <a:rPr lang="ru-RU" sz="1400" dirty="0" smtClean="0">
                <a:cs typeface="Arial" pitchFamily="34" charset="0"/>
              </a:rPr>
              <a:t> </a:t>
            </a: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на развитие</a:t>
            </a: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 музыкального слуха</a:t>
            </a:r>
            <a:endParaRPr kumimoji="0" lang="ru-RU" sz="1400" b="0" i="0" u="none" strike="noStrike" cap="none" normalizeH="0" baseline="0" dirty="0" smtClean="0">
              <a:ln>
                <a:noFill/>
              </a:ln>
              <a:solidFill>
                <a:schemeClr val="tx1"/>
              </a:solidFill>
              <a:effectLst/>
              <a:cs typeface="Arial" pitchFamily="34" charset="0"/>
            </a:endParaRPr>
          </a:p>
          <a:p>
            <a:pPr marL="0" marR="0" lvl="0" indent="17780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      «Музыкальная лесенка»</a:t>
            </a:r>
          </a:p>
          <a:p>
            <a:pPr marL="0" marR="0" lvl="0" indent="177800" algn="ctr" defTabSz="914400" rtl="0" eaLnBrk="0" fontAlgn="base" latinLnBrk="0" hangingPunct="0">
              <a:lnSpc>
                <a:spcPct val="100000"/>
              </a:lnSpc>
              <a:spcBef>
                <a:spcPct val="0"/>
              </a:spcBef>
              <a:spcAft>
                <a:spcPct val="0"/>
              </a:spcAft>
              <a:buClrTx/>
              <a:buSzTx/>
              <a:buFontTx/>
              <a:buNone/>
              <a:tabLst/>
            </a:pPr>
            <a:endParaRPr lang="ru-RU" sz="800" dirty="0">
              <a:ea typeface="Batang" pitchFamily="18" charset="-127"/>
              <a:cs typeface="Arial" pitchFamily="34" charset="0"/>
            </a:endParaRPr>
          </a:p>
          <a:p>
            <a:pPr marL="0" marR="0" lvl="0" indent="17780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Учить слышать направление движения музыки, показывать его жестом руки и на музыкальной лесенке.</a:t>
            </a:r>
            <a:endParaRPr kumimoji="0" lang="ru-RU" sz="1100" b="0" i="0" u="none" strike="noStrike" cap="none" normalizeH="0" baseline="0" dirty="0" smtClean="0">
              <a:ln>
                <a:noFill/>
              </a:ln>
              <a:solidFill>
                <a:schemeClr val="tx1"/>
              </a:solidFill>
              <a:effectLst/>
              <a:cs typeface="Arial" pitchFamily="34" charset="0"/>
            </a:endParaRPr>
          </a:p>
          <a:p>
            <a:pPr marL="0" marR="0" lvl="0" indent="17780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Музыкальная лесенка из пяти ступеней (из любого конструктора), металлофон, мелкие игрушки, соответствующие размеру лесенки.</a:t>
            </a:r>
            <a:endParaRPr kumimoji="0" lang="ru-RU" sz="1100" b="0" i="0" u="none" strike="noStrike" cap="none" normalizeH="0" baseline="0" dirty="0" smtClean="0">
              <a:ln>
                <a:noFill/>
              </a:ln>
              <a:solidFill>
                <a:schemeClr val="tx1"/>
              </a:solidFill>
              <a:effectLst/>
              <a:cs typeface="Arial" pitchFamily="34" charset="0"/>
            </a:endParaRPr>
          </a:p>
          <a:p>
            <a:pPr marL="0" marR="0" lvl="0" indent="17780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Воспитатель играет на металлофоне песенку «Лесенка»:</a:t>
            </a:r>
            <a:endParaRPr kumimoji="0" lang="ru-RU" sz="1100" b="0" i="0" u="none" strike="noStrike" cap="none" normalizeH="0" baseline="0" dirty="0" smtClean="0">
              <a:ln>
                <a:noFill/>
              </a:ln>
              <a:solidFill>
                <a:schemeClr val="tx1"/>
              </a:solidFill>
              <a:effectLst/>
              <a:cs typeface="Arial" pitchFamily="34" charset="0"/>
            </a:endParaRPr>
          </a:p>
          <a:p>
            <a:pPr marL="0" marR="0" lvl="0" indent="17780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Вот иду я вверх! Вот иду я вниз!</a:t>
            </a:r>
            <a:endParaRPr kumimoji="0" lang="ru-RU" sz="1100" b="0" i="0" u="none" strike="noStrike" cap="none" normalizeH="0" baseline="0" dirty="0" smtClean="0">
              <a:ln>
                <a:noFill/>
              </a:ln>
              <a:solidFill>
                <a:schemeClr val="tx1"/>
              </a:solidFill>
              <a:effectLst/>
              <a:cs typeface="Arial" pitchFamily="34" charset="0"/>
            </a:endParaRPr>
          </a:p>
          <a:p>
            <a:pPr marL="0" marR="0" lvl="0" indent="17780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Затем показывает игрушку и ведёт её по лесенке вверх, напевая: Вот иду я вверх! Затем ведёт игрушку вниз, напевая: Вот иду я вниз! Затем предлагает поводить игрушку кому-то из детей. Воспитатель поёт, ребёнок ведёт игрушку. Слова можно изменять, соответственно изменяя темп и характер движения игрушки по лесенке: «Вот бегу я вверх! Вот бегу я вниз!», «Вот скачу я вверх! Вот скачу я вниз!». Затем отрывок песенки исполняется на металлофоне без слов. Ребёнок должен понять, куда вести игрушку, вверх или вниз. Остальные дети  оценивают правильность выполнения задания.</a:t>
            </a:r>
            <a:endParaRPr kumimoji="0" lang="ru-RU" sz="1100" b="0" i="0" u="none" strike="noStrike" cap="none" normalizeH="0" baseline="0" dirty="0" smtClean="0">
              <a:ln>
                <a:noFill/>
              </a:ln>
              <a:solidFill>
                <a:schemeClr val="tx1"/>
              </a:solidFill>
              <a:effectLst/>
              <a:cs typeface="Arial" pitchFamily="34" charset="0"/>
            </a:endParaRPr>
          </a:p>
          <a:p>
            <a:pPr marL="0" marR="0" lvl="0" indent="17780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http://rud.exdat.com/pars_docs/tw_refs/838/837748/837748_html_f348145.jpg"/>
          <p:cNvPicPr/>
          <p:nvPr/>
        </p:nvPicPr>
        <p:blipFill>
          <a:blip r:embed="rId3" cstate="print"/>
          <a:srcRect/>
          <a:stretch>
            <a:fillRect/>
          </a:stretch>
        </p:blipFill>
        <p:spPr bwMode="auto">
          <a:xfrm>
            <a:off x="6228184" y="5407470"/>
            <a:ext cx="1548172" cy="796474"/>
          </a:xfrm>
          <a:prstGeom prst="rect">
            <a:avLst/>
          </a:prstGeom>
          <a:noFill/>
          <a:ln w="9525">
            <a:solidFill>
              <a:schemeClr val="tx2"/>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3"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4" name="Rectangle 1"/>
          <p:cNvSpPr>
            <a:spLocks noChangeArrowheads="1"/>
          </p:cNvSpPr>
          <p:nvPr/>
        </p:nvSpPr>
        <p:spPr bwMode="auto">
          <a:xfrm>
            <a:off x="611560" y="885637"/>
            <a:ext cx="3312368" cy="46782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a:t>
            </a:r>
            <a:r>
              <a:rPr lang="ru-RU" sz="1400" dirty="0" smtClean="0">
                <a:cs typeface="Arial" pitchFamily="34" charset="0"/>
              </a:rPr>
              <a:t> </a:t>
            </a: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на развитие </a:t>
            </a: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музыкального слуха,</a:t>
            </a:r>
            <a:r>
              <a:rPr lang="ru-RU" sz="1400" dirty="0" smtClean="0">
                <a:cs typeface="Arial" pitchFamily="34" charset="0"/>
              </a:rPr>
              <a:t> </a:t>
            </a: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певческого дыхания и творчества</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«Веселая дудочка»</a:t>
            </a: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	Цель:</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Совершенствовать умение 	брать и распределять дыхание,</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его направление и силу. Без слов 	интонировать простые мелодии.</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	Игровой материал:</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Бутылочки из под витаминок по</a:t>
            </a:r>
            <a:r>
              <a:rPr kumimoji="0" lang="ru-RU" sz="1100" b="0" i="0" u="none" strike="noStrike" cap="none" normalizeH="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количеству играющих детей.</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Воспитатель раздаёт детям бутылочки из под витаминок и предлагает представить себе, что это дудочки. Показывает, как можно в них гудеть. Для того, чтобы добиться гудящего звука надо чтобы нижняя губа слегка касалась края горлышка бутылочки, а струя воздуха была достаточно сильной. Для тренировки детям предлагают упражнение: погудеть, как большой пароход (низким звуком) и как маленький пароходик (высоким). Затем можно попробовать прогудеть «сыграть на дудочке» простую песенку, например «Весёлые гуси». Предложить детям самостоятельно ( по очереди, по желанию)</a:t>
            </a:r>
            <a:r>
              <a:rPr kumimoji="0" lang="ru-RU" sz="1100" b="0" i="0" u="none" strike="noStrike" cap="none" normalizeH="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придумать свою песенку.</a:t>
            </a:r>
            <a:endParaRPr kumimoji="0" lang="ru-RU" sz="1100" b="0" i="0" u="none" strike="noStrike" cap="none" normalizeH="0" baseline="0" dirty="0" smtClean="0">
              <a:ln>
                <a:noFill/>
              </a:ln>
              <a:solidFill>
                <a:schemeClr val="tx1"/>
              </a:solidFill>
              <a:effectLst/>
              <a:cs typeface="Arial" pitchFamily="34" charset="0"/>
            </a:endParaRPr>
          </a:p>
        </p:txBody>
      </p:sp>
      <p:pic>
        <p:nvPicPr>
          <p:cNvPr id="5" name="Рисунок 4" descr="http://www.stihi.ru/pics/2012/05/05/3629.gif"/>
          <p:cNvPicPr/>
          <p:nvPr/>
        </p:nvPicPr>
        <p:blipFill>
          <a:blip r:embed="rId3" cstate="print"/>
          <a:srcRect/>
          <a:stretch>
            <a:fillRect/>
          </a:stretch>
        </p:blipFill>
        <p:spPr bwMode="auto">
          <a:xfrm>
            <a:off x="683568" y="1628800"/>
            <a:ext cx="792088" cy="1080120"/>
          </a:xfrm>
          <a:prstGeom prst="rect">
            <a:avLst/>
          </a:prstGeom>
          <a:noFill/>
          <a:ln w="9525">
            <a:noFill/>
            <a:miter lim="800000"/>
            <a:headEnd/>
            <a:tailEnd/>
          </a:ln>
        </p:spPr>
      </p:pic>
      <p:sp>
        <p:nvSpPr>
          <p:cNvPr id="6" name="Rectangle 2"/>
          <p:cNvSpPr>
            <a:spLocks noChangeArrowheads="1"/>
          </p:cNvSpPr>
          <p:nvPr/>
        </p:nvSpPr>
        <p:spPr bwMode="auto">
          <a:xfrm>
            <a:off x="5220072" y="1016443"/>
            <a:ext cx="3159023"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a:t>
            </a:r>
            <a:r>
              <a:rPr lang="ru-RU" sz="1400" dirty="0">
                <a:cs typeface="Arial" pitchFamily="34" charset="0"/>
              </a:rPr>
              <a:t> </a:t>
            </a: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на развитие </a:t>
            </a: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творческих представлений</a:t>
            </a: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«Солнышко и туча»</a:t>
            </a: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Развивать ладовое восприятие детей, учить слышать окончание и начало частей музыкального произведения, развивать ассоциативно-образное и музыкальное восприятие детей.</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Обручи, цветные кольца, плоскостные силуэты цветов.</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Воспитатель: «Это наша полянка: посмотрите, сколько цветочков! А мы с вами – бабочки. Светит солнышко, нам весело летать по лугу! Когда появится тучка – мы спрячемся в цветах и будем сидеть тихо-тихо! А когда выглянет солнышко – снова будем летать и веселиться. А с окончанием музыки все снова сядут на цветы – день закончился, солнышко закатилось». Звучит музыка, </a:t>
            </a:r>
            <a:r>
              <a:rPr kumimoji="0" lang="ru-RU" sz="1200" b="0" i="0" u="none" strike="noStrike" cap="none" normalizeH="0" dirty="0" smtClean="0">
                <a:ln>
                  <a:noFill/>
                </a:ln>
                <a:solidFill>
                  <a:schemeClr val="tx1"/>
                </a:solidFill>
                <a:effectLst/>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дети выполняют </a:t>
            </a:r>
            <a:endParaRPr lang="ru-RU" sz="1200" dirty="0" smtClean="0">
              <a:ea typeface="Batang" pitchFamily="18" charset="-127"/>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задание педагога.</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Рисунок 6" descr="http://img.espicture.ru/15/solnyiyshko-kartinki-11.jpg"/>
          <p:cNvPicPr/>
          <p:nvPr/>
        </p:nvPicPr>
        <p:blipFill>
          <a:blip r:embed="rId4" cstate="print">
            <a:clrChange>
              <a:clrFrom>
                <a:srgbClr val="F0F0F0"/>
              </a:clrFrom>
              <a:clrTo>
                <a:srgbClr val="F0F0F0">
                  <a:alpha val="0"/>
                </a:srgbClr>
              </a:clrTo>
            </a:clrChange>
          </a:blip>
          <a:srcRect/>
          <a:stretch>
            <a:fillRect/>
          </a:stretch>
        </p:blipFill>
        <p:spPr bwMode="auto">
          <a:xfrm>
            <a:off x="7524328" y="4797152"/>
            <a:ext cx="854767" cy="71039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0"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5"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6" name="Rectangle 3"/>
          <p:cNvSpPr>
            <a:spLocks noChangeArrowheads="1"/>
          </p:cNvSpPr>
          <p:nvPr/>
        </p:nvSpPr>
        <p:spPr bwMode="auto">
          <a:xfrm>
            <a:off x="683568" y="1628220"/>
            <a:ext cx="3240360" cy="26468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 Игра на развитие </a:t>
            </a:r>
            <a:r>
              <a:rPr lang="ru-RU" sz="1400" dirty="0">
                <a:cs typeface="Arial" pitchFamily="34" charset="0"/>
              </a:rPr>
              <a:t> </a:t>
            </a:r>
            <a:r>
              <a:rPr lang="ru-RU" sz="1400" dirty="0" smtClean="0">
                <a:cs typeface="Arial" pitchFamily="34" charset="0"/>
              </a:rPr>
              <a:t>   </a:t>
            </a: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звуковысотного слуха</a:t>
            </a:r>
            <a:endParaRPr lang="ru-RU" sz="1400" dirty="0">
              <a:cs typeface="Arial" pitchFamily="34" charset="0"/>
            </a:endParaRPr>
          </a:p>
          <a:p>
            <a:pPr marL="0" marR="0" lvl="0" indent="26670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«Веселые матрешки»</a:t>
            </a:r>
          </a:p>
          <a:p>
            <a:pPr marL="0" marR="0" lvl="0" indent="266700" algn="just"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cs typeface="Arial" pitchFamily="34" charset="0"/>
            </a:endParaRPr>
          </a:p>
          <a:p>
            <a:pPr marL="0" marR="0" lvl="0" indent="26670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учить детей различать звуки по высоте.</a:t>
            </a:r>
            <a:endParaRPr kumimoji="0" lang="ru-RU" sz="1200" b="0" i="0" u="none" strike="noStrike" cap="none" normalizeH="0" baseline="0" dirty="0" smtClean="0">
              <a:ln>
                <a:noFill/>
              </a:ln>
              <a:solidFill>
                <a:schemeClr val="tx1"/>
              </a:solidFill>
              <a:effectLst/>
              <a:cs typeface="Arial" pitchFamily="34" charset="0"/>
            </a:endParaRPr>
          </a:p>
          <a:p>
            <a:pPr marL="0" marR="0" lvl="0" indent="26670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матрешки трех величин по</a:t>
            </a:r>
            <a:r>
              <a:rPr lang="ru-RU" sz="1200" dirty="0">
                <a:cs typeface="Arial" pitchFamily="34" charset="0"/>
              </a:rPr>
              <a:t> </a:t>
            </a:r>
            <a:r>
              <a:rPr lang="ru-RU" sz="1200" dirty="0" smtClean="0">
                <a:cs typeface="Arial" pitchFamily="34"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числу играющих, металлофон.</a:t>
            </a:r>
            <a:endParaRPr kumimoji="0" lang="ru-RU" sz="1200" b="0" i="0" u="none" strike="noStrike" cap="none" normalizeH="0" baseline="0" dirty="0" smtClean="0">
              <a:ln>
                <a:noFill/>
              </a:ln>
              <a:solidFill>
                <a:schemeClr val="tx1"/>
              </a:solidFill>
              <a:effectLst/>
              <a:cs typeface="Arial" pitchFamily="34" charset="0"/>
            </a:endParaRPr>
          </a:p>
          <a:p>
            <a:pPr marL="0" marR="0" lvl="0" indent="26670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воспитатель играет на металлофоне, когда звук низкий – танцуют маленькие матрешки, высокий – высокие</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средний – средние.</a:t>
            </a:r>
            <a:endParaRPr kumimoji="0" lang="ru-RU" sz="1200" b="0" i="0" u="none" strike="noStrike" cap="none" normalizeH="0" baseline="0" dirty="0" smtClean="0">
              <a:ln>
                <a:noFill/>
              </a:ln>
              <a:solidFill>
                <a:schemeClr val="tx1"/>
              </a:solidFill>
              <a:effectLst/>
              <a:cs typeface="Arial" pitchFamily="34" charset="0"/>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Рисунок 6" descr="http://marafon.rcpohv.ru/media/106/tarasov_nikolay.png"/>
          <p:cNvPicPr/>
          <p:nvPr/>
        </p:nvPicPr>
        <p:blipFill>
          <a:blip r:embed="rId3" cstate="print"/>
          <a:srcRect/>
          <a:stretch>
            <a:fillRect/>
          </a:stretch>
        </p:blipFill>
        <p:spPr bwMode="auto">
          <a:xfrm>
            <a:off x="899592" y="4365104"/>
            <a:ext cx="2736304" cy="1008112"/>
          </a:xfrm>
          <a:prstGeom prst="rect">
            <a:avLst/>
          </a:prstGeom>
          <a:ln>
            <a:noFill/>
          </a:ln>
          <a:effectLst>
            <a:softEdge rad="112500"/>
          </a:effectLst>
        </p:spPr>
      </p:pic>
      <p:sp>
        <p:nvSpPr>
          <p:cNvPr id="8" name="Rectangle 4"/>
          <p:cNvSpPr>
            <a:spLocks noChangeArrowheads="1"/>
          </p:cNvSpPr>
          <p:nvPr/>
        </p:nvSpPr>
        <p:spPr bwMode="auto">
          <a:xfrm>
            <a:off x="5220072" y="1170911"/>
            <a:ext cx="3312368"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развитие </a:t>
            </a: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звуковысотного слуха</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«Три медведя»</a:t>
            </a:r>
            <a:endParaRPr lang="ru-RU" sz="1400" dirty="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lang="ru-RU" sz="800" b="1" dirty="0">
              <a:ea typeface="Batang" pitchFamily="18" charset="-127"/>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учить детей различать высоту звуков.</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плоскостное изображение медведей: большого, среднего и маленького размеров на каждого ребенка. «Мишка» А. Раухверга</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ea typeface="Batang" pitchFamily="18" charset="-127"/>
                <a:cs typeface="Times New Roman" pitchFamily="18" charset="0"/>
              </a:rPr>
              <a:t>1 вариант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когда произведение звучит в высоком регистре,</a:t>
            </a:r>
            <a:r>
              <a:rPr kumimoji="0" lang="ru-RU" sz="1200" b="0" i="0" u="none" strike="noStrike" cap="none" normalizeH="0" dirty="0" smtClean="0">
                <a:ln>
                  <a:noFill/>
                </a:ln>
                <a:solidFill>
                  <a:schemeClr val="tx1"/>
                </a:solidFill>
                <a:effectLst/>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выходят погулять медвежата, когда в среднем – мамы медведицы, в низком – папы медведи. Последовательность регистровых звучаний варьируется.</a:t>
            </a:r>
            <a:endParaRPr lang="ru-RU" sz="1200" dirty="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ea typeface="Batang" pitchFamily="18" charset="-127"/>
                <a:cs typeface="Times New Roman" pitchFamily="18" charset="0"/>
              </a:rPr>
              <a:t>2 вариант</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 дети изображают медведей м каждый ребенок двигается в соответствии с заданной ему ролью и под соответствующее звучание музыкального произведения.</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Рисунок 8" descr="http://logopedia.by/pic/Razn/Grak4.jpg"/>
          <p:cNvPicPr/>
          <p:nvPr/>
        </p:nvPicPr>
        <p:blipFill>
          <a:blip r:embed="rId4" cstate="print">
            <a:clrChange>
              <a:clrFrom>
                <a:srgbClr val="FFFFFF"/>
              </a:clrFrom>
              <a:clrTo>
                <a:srgbClr val="FFFFFF">
                  <a:alpha val="0"/>
                </a:srgbClr>
              </a:clrTo>
            </a:clrChange>
          </a:blip>
          <a:srcRect/>
          <a:stretch>
            <a:fillRect/>
          </a:stretch>
        </p:blipFill>
        <p:spPr bwMode="auto">
          <a:xfrm>
            <a:off x="6084168" y="5223250"/>
            <a:ext cx="1777988"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3"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4" name="Rectangle 1"/>
          <p:cNvSpPr>
            <a:spLocks noChangeArrowheads="1"/>
          </p:cNvSpPr>
          <p:nvPr/>
        </p:nvSpPr>
        <p:spPr bwMode="auto">
          <a:xfrm>
            <a:off x="611560" y="786190"/>
            <a:ext cx="3384376" cy="47397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a:t>
            </a:r>
            <a:r>
              <a:rPr lang="ru-RU" sz="1400" dirty="0" smtClean="0">
                <a:cs typeface="Arial" pitchFamily="34" charset="0"/>
              </a:rPr>
              <a:t> </a:t>
            </a: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на развитие чувства ритма</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«Лошадки»</a:t>
            </a: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Развивать у детей представление о ритме, учить слышать ускорение и замедление.</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Деревянные кубики, палочки, ложки, крышки от шампуней и пр.</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Дети вместе с воспитателем повторяют </a:t>
            </a:r>
            <a:r>
              <a:rPr kumimoji="0" lang="ru-RU" sz="1200" b="0" i="0" u="none" strike="noStrike" cap="none" normalizeH="0" baseline="0" dirty="0" err="1" smtClean="0">
                <a:ln>
                  <a:noFill/>
                </a:ln>
                <a:solidFill>
                  <a:schemeClr val="tx1"/>
                </a:solidFill>
                <a:effectLst/>
                <a:ea typeface="Batang" pitchFamily="18" charset="-127"/>
                <a:cs typeface="Times New Roman" pitchFamily="18" charset="0"/>
              </a:rPr>
              <a:t>потешку</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в быстром темпе и стучат кубиками (палочками, ложками и </a:t>
            </a:r>
            <a:r>
              <a:rPr kumimoji="0" lang="ru-RU" sz="1200" b="0" i="0" u="none" strike="noStrike" cap="none" normalizeH="0" baseline="0" dirty="0" err="1" smtClean="0">
                <a:ln>
                  <a:noFill/>
                </a:ln>
                <a:solidFill>
                  <a:schemeClr val="tx1"/>
                </a:solidFill>
                <a:effectLst/>
                <a:ea typeface="Batang" pitchFamily="18" charset="-127"/>
                <a:cs typeface="Times New Roman" pitchFamily="18" charset="0"/>
              </a:rPr>
              <a:t>др</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На молоденькой лошадке</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Цок-цок, цок-цок,</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Цок-цок, цок-цок!</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На вторую часть </a:t>
            </a:r>
            <a:r>
              <a:rPr kumimoji="0" lang="ru-RU" sz="1200" b="0" i="0" u="none" strike="noStrike" cap="none" normalizeH="0" baseline="0" dirty="0" err="1" smtClean="0">
                <a:ln>
                  <a:noFill/>
                </a:ln>
                <a:solidFill>
                  <a:schemeClr val="tx1"/>
                </a:solidFill>
                <a:effectLst/>
                <a:ea typeface="Batang" pitchFamily="18" charset="-127"/>
                <a:cs typeface="Times New Roman" pitchFamily="18" charset="0"/>
              </a:rPr>
              <a:t>потешки</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стучат в медленном темпе:</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А на старой да на кляче</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chemeClr val="tx1"/>
                </a:solidFill>
                <a:effectLst/>
                <a:ea typeface="Batang" pitchFamily="18" charset="-127"/>
                <a:cs typeface="Times New Roman" pitchFamily="18" charset="0"/>
              </a:rPr>
              <a:t>Трюх-трюх-трюх</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Да в ямку – бух!</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Дети приседают и падают на пол. </a:t>
            </a:r>
            <a:r>
              <a:rPr kumimoji="0" lang="ru-RU" sz="1200" b="0" i="0" u="none" strike="noStrike" cap="none" normalizeH="0" baseline="0" dirty="0" err="1" smtClean="0">
                <a:ln>
                  <a:noFill/>
                </a:ln>
                <a:solidFill>
                  <a:schemeClr val="tx1"/>
                </a:solidFill>
                <a:effectLst/>
                <a:ea typeface="Batang" pitchFamily="18" charset="-127"/>
                <a:cs typeface="Times New Roman" pitchFamily="18" charset="0"/>
              </a:rPr>
              <a:t>Потешка</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повторяется несколько раз. Затем ребятам предлагается поскакать на молоденькой лошадке: легко и весело. Все скачут </a:t>
            </a:r>
            <a:r>
              <a:rPr lang="ru-RU" sz="1200" dirty="0" smtClean="0">
                <a:cs typeface="Arial" pitchFamily="34"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под музыку в аудиозаписи.</a:t>
            </a:r>
            <a:endParaRPr kumimoji="0" lang="ru-RU" sz="1200" b="0" i="0" u="none" strike="noStrike" cap="none" normalizeH="0" baseline="0" dirty="0" smtClean="0">
              <a:ln>
                <a:noFill/>
              </a:ln>
              <a:solidFill>
                <a:schemeClr val="tx1"/>
              </a:solidFill>
              <a:effectLst/>
              <a:cs typeface="Arial" pitchFamily="34" charset="0"/>
            </a:endParaRPr>
          </a:p>
        </p:txBody>
      </p:sp>
      <p:pic>
        <p:nvPicPr>
          <p:cNvPr id="5" name="Рисунок 4" descr="http://www.coollady.ru/puc/5/poni/15.jpg"/>
          <p:cNvPicPr/>
          <p:nvPr/>
        </p:nvPicPr>
        <p:blipFill>
          <a:blip r:embed="rId3" cstate="print">
            <a:clrChange>
              <a:clrFrom>
                <a:srgbClr val="FFFFFF"/>
              </a:clrFrom>
              <a:clrTo>
                <a:srgbClr val="FFFFFF">
                  <a:alpha val="0"/>
                </a:srgbClr>
              </a:clrTo>
            </a:clrChange>
          </a:blip>
          <a:srcRect/>
          <a:stretch>
            <a:fillRect/>
          </a:stretch>
        </p:blipFill>
        <p:spPr bwMode="auto">
          <a:xfrm>
            <a:off x="3169722" y="2588146"/>
            <a:ext cx="754663" cy="864096"/>
          </a:xfrm>
          <a:prstGeom prst="rect">
            <a:avLst/>
          </a:prstGeom>
          <a:noFill/>
          <a:ln w="9525">
            <a:noFill/>
            <a:miter lim="800000"/>
            <a:headEnd/>
            <a:tailEnd/>
          </a:ln>
        </p:spPr>
      </p:pic>
      <p:sp>
        <p:nvSpPr>
          <p:cNvPr id="6" name="Rectangle 2"/>
          <p:cNvSpPr>
            <a:spLocks noChangeArrowheads="1"/>
          </p:cNvSpPr>
          <p:nvPr/>
        </p:nvSpPr>
        <p:spPr bwMode="auto">
          <a:xfrm>
            <a:off x="5220072" y="1503949"/>
            <a:ext cx="3312368" cy="34470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развитие </a:t>
            </a: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звуковысотного слуха</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«Птица и птенчики»</a:t>
            </a: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упражнять детей в восприятии двух звуков (до1 – до2). Необходимо знание попевки  «Птица и птенчики» Е.Н. Тилличевой</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Лесенка из трех ступенек, металлофон, игрушки (3-4 большие птицы и 3-4 птенчика)</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участвует подгруппа детей. У каждого ребенка по одной игрушке. Воспитатель играет на металлофоне низкие и высокие звуки, например, до второй октавы. Дети, которые держат птенчиков, должны выйти и поставить игрушки на верхнюю ступеньку. Затем звучит до первой октавы, дети ставят больших птиц на нижнюю ступеньку.</a:t>
            </a:r>
            <a:endParaRPr kumimoji="0" lang="ru-RU" sz="12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3" name="Picture 2" descr="C:\Users\Tanya\Desktop\image1.jpeg"/>
          <p:cNvPicPr>
            <a:picLocks noChangeAspect="1" noChangeArrowheads="1"/>
          </p:cNvPicPr>
          <p:nvPr/>
        </p:nvPicPr>
        <p:blipFill>
          <a:blip r:embed="rId2" cstate="print"/>
          <a:srcRect/>
          <a:stretch>
            <a:fillRect/>
          </a:stretch>
        </p:blipFill>
        <p:spPr bwMode="auto">
          <a:xfrm>
            <a:off x="4552950" y="15506"/>
            <a:ext cx="4577278" cy="6858000"/>
          </a:xfrm>
          <a:prstGeom prst="rect">
            <a:avLst/>
          </a:prstGeom>
          <a:noFill/>
        </p:spPr>
      </p:pic>
      <p:sp>
        <p:nvSpPr>
          <p:cNvPr id="4" name="Прямоугольник 3"/>
          <p:cNvSpPr/>
          <p:nvPr/>
        </p:nvSpPr>
        <p:spPr>
          <a:xfrm>
            <a:off x="683568" y="-439751"/>
            <a:ext cx="3384376" cy="6164765"/>
          </a:xfrm>
          <a:prstGeom prst="rect">
            <a:avLst/>
          </a:prstGeom>
        </p:spPr>
        <p:txBody>
          <a:bodyPr wrap="square">
            <a:spAutoFit/>
          </a:bodyPr>
          <a:lstStyle/>
          <a:p>
            <a:pPr algn="just">
              <a:lnSpc>
                <a:spcPct val="115000"/>
              </a:lnSpc>
              <a:spcAft>
                <a:spcPts val="0"/>
              </a:spcAft>
            </a:pPr>
            <a:endParaRPr lang="ru-RU" sz="1200" b="1" i="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ru-RU" sz="1200" b="1" i="1"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ru-RU" sz="1200" b="1" i="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ru-RU" sz="1200" b="1" i="1"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ru-RU" sz="1200" b="1" i="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ru-RU" sz="1200" b="1" i="1"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ru-RU" sz="1200" b="1" i="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400" b="1" i="1" dirty="0" smtClean="0">
                <a:ea typeface="Times New Roman" panose="02020603050405020304" pitchFamily="18" charset="0"/>
                <a:cs typeface="Times New Roman" panose="02020603050405020304" pitchFamily="18" charset="0"/>
              </a:rPr>
              <a:t>Веселый кубик</a:t>
            </a:r>
          </a:p>
          <a:p>
            <a:pPr algn="ctr">
              <a:spcAft>
                <a:spcPts val="0"/>
              </a:spcAft>
            </a:pPr>
            <a:endParaRPr lang="ru-RU" sz="800" b="1" dirty="0">
              <a:ea typeface="Times New Roman" panose="02020603050405020304" pitchFamily="18" charset="0"/>
              <a:cs typeface="Times New Roman" panose="02020603050405020304" pitchFamily="18" charset="0"/>
            </a:endParaRPr>
          </a:p>
          <a:p>
            <a:pPr indent="432000" algn="just">
              <a:spcAft>
                <a:spcPts val="0"/>
              </a:spcAft>
            </a:pPr>
            <a:r>
              <a:rPr lang="ru-RU" sz="1200" b="1" dirty="0" smtClean="0">
                <a:ea typeface="Times New Roman" panose="02020603050405020304" pitchFamily="18" charset="0"/>
                <a:cs typeface="Times New Roman" panose="02020603050405020304" pitchFamily="18" charset="0"/>
              </a:rPr>
              <a:t>Цель </a:t>
            </a:r>
            <a:r>
              <a:rPr lang="ru-RU" sz="1200" b="1" dirty="0">
                <a:ea typeface="Times New Roman" panose="02020603050405020304" pitchFamily="18" charset="0"/>
                <a:cs typeface="Times New Roman" panose="02020603050405020304" pitchFamily="18" charset="0"/>
              </a:rPr>
              <a:t>игры</a:t>
            </a:r>
            <a:r>
              <a:rPr lang="ru-RU" sz="1200" dirty="0">
                <a:ea typeface="Times New Roman" panose="02020603050405020304" pitchFamily="18" charset="0"/>
                <a:cs typeface="Times New Roman" panose="02020603050405020304" pitchFamily="18" charset="0"/>
              </a:rPr>
              <a:t>: Развивать творческие проявления в посильной эмоционально – выразительной передаче образов.</a:t>
            </a:r>
            <a:endParaRPr lang="ru-RU" sz="1200" dirty="0">
              <a:ea typeface="Calibri" panose="020F0502020204030204" pitchFamily="34" charset="0"/>
              <a:cs typeface="Times New Roman" panose="02020603050405020304" pitchFamily="18" charset="0"/>
            </a:endParaRPr>
          </a:p>
          <a:p>
            <a:pPr indent="432000" algn="just">
              <a:spcAft>
                <a:spcPts val="0"/>
              </a:spcAft>
            </a:pPr>
            <a:r>
              <a:rPr lang="ru-RU" sz="1200" b="1" dirty="0">
                <a:ea typeface="Times New Roman" panose="02020603050405020304" pitchFamily="18" charset="0"/>
                <a:cs typeface="Times New Roman" panose="02020603050405020304" pitchFamily="18" charset="0"/>
              </a:rPr>
              <a:t>Оборудование</a:t>
            </a:r>
            <a:r>
              <a:rPr lang="ru-RU" sz="1200" dirty="0">
                <a:ea typeface="Times New Roman" panose="02020603050405020304" pitchFamily="18" charset="0"/>
                <a:cs typeface="Times New Roman" panose="02020603050405020304" pitchFamily="18" charset="0"/>
              </a:rPr>
              <a:t>: демонстрационный: кубик, на гранях которого картинки с изображением животных: лиса, кошечка, собачка, заяц, медведь, лошадка.</a:t>
            </a:r>
            <a:endParaRPr lang="ru-RU" sz="1200" dirty="0">
              <a:ea typeface="Calibri" panose="020F0502020204030204" pitchFamily="34" charset="0"/>
              <a:cs typeface="Times New Roman" panose="02020603050405020304" pitchFamily="18" charset="0"/>
            </a:endParaRPr>
          </a:p>
          <a:p>
            <a:pPr indent="432000" algn="just">
              <a:spcAft>
                <a:spcPts val="0"/>
              </a:spcAft>
            </a:pPr>
            <a:r>
              <a:rPr lang="ru-RU" sz="1200" b="1" dirty="0">
                <a:ea typeface="Times New Roman" panose="02020603050405020304" pitchFamily="18" charset="0"/>
                <a:cs typeface="Times New Roman" panose="02020603050405020304" pitchFamily="18" charset="0"/>
              </a:rPr>
              <a:t>Ход игры</a:t>
            </a:r>
            <a:r>
              <a:rPr lang="ru-RU" sz="1200" dirty="0">
                <a:ea typeface="Times New Roman" panose="02020603050405020304" pitchFamily="18" charset="0"/>
                <a:cs typeface="Times New Roman" panose="02020603050405020304" pitchFamily="18" charset="0"/>
              </a:rPr>
              <a:t>: Педагог и дети стоят или сидят в кругу. Звучит любая несложная, веселая мелодия, и дети передают кубик друг другу. Педагог и дети произносят текст:</a:t>
            </a:r>
            <a:endParaRPr lang="ru-RU" sz="1200" dirty="0">
              <a:ea typeface="Calibri" panose="020F0502020204030204" pitchFamily="34" charset="0"/>
              <a:cs typeface="Times New Roman" panose="02020603050405020304" pitchFamily="18" charset="0"/>
            </a:endParaRPr>
          </a:p>
          <a:p>
            <a:pPr indent="432000" algn="just">
              <a:spcAft>
                <a:spcPts val="0"/>
              </a:spcAft>
            </a:pPr>
            <a:r>
              <a:rPr lang="ru-RU" sz="1200" dirty="0">
                <a:ea typeface="Times New Roman" panose="02020603050405020304" pitchFamily="18" charset="0"/>
                <a:cs typeface="Times New Roman" panose="02020603050405020304" pitchFamily="18" charset="0"/>
              </a:rPr>
              <a:t>Нужно взять веселый кубик,</a:t>
            </a:r>
            <a:endParaRPr lang="ru-RU" sz="1200" dirty="0">
              <a:ea typeface="Calibri" panose="020F0502020204030204" pitchFamily="34" charset="0"/>
              <a:cs typeface="Times New Roman" panose="02020603050405020304" pitchFamily="18" charset="0"/>
            </a:endParaRPr>
          </a:p>
          <a:p>
            <a:pPr indent="432000" algn="just">
              <a:spcAft>
                <a:spcPts val="0"/>
              </a:spcAft>
            </a:pPr>
            <a:r>
              <a:rPr lang="ru-RU" sz="1200" dirty="0">
                <a:ea typeface="Times New Roman" panose="02020603050405020304" pitchFamily="18" charset="0"/>
                <a:cs typeface="Times New Roman" panose="02020603050405020304" pitchFamily="18" charset="0"/>
              </a:rPr>
              <a:t>И по кругу передать.</a:t>
            </a:r>
            <a:endParaRPr lang="ru-RU" sz="1200" dirty="0">
              <a:ea typeface="Calibri" panose="020F0502020204030204" pitchFamily="34" charset="0"/>
              <a:cs typeface="Times New Roman" panose="02020603050405020304" pitchFamily="18" charset="0"/>
            </a:endParaRPr>
          </a:p>
          <a:p>
            <a:pPr indent="432000" algn="just">
              <a:spcAft>
                <a:spcPts val="0"/>
              </a:spcAft>
            </a:pPr>
            <a:r>
              <a:rPr lang="ru-RU" sz="1200" dirty="0">
                <a:ea typeface="Times New Roman" panose="02020603050405020304" pitchFamily="18" charset="0"/>
                <a:cs typeface="Times New Roman" panose="02020603050405020304" pitchFamily="18" charset="0"/>
              </a:rPr>
              <a:t>Что покажет этот кубик,</a:t>
            </a:r>
            <a:endParaRPr lang="ru-RU" sz="1200" dirty="0">
              <a:ea typeface="Calibri" panose="020F0502020204030204" pitchFamily="34" charset="0"/>
              <a:cs typeface="Times New Roman" panose="02020603050405020304" pitchFamily="18" charset="0"/>
            </a:endParaRPr>
          </a:p>
          <a:p>
            <a:pPr indent="432000" algn="just">
              <a:spcAft>
                <a:spcPts val="0"/>
              </a:spcAft>
            </a:pPr>
            <a:r>
              <a:rPr lang="ru-RU" sz="1200" dirty="0">
                <a:ea typeface="Times New Roman" panose="02020603050405020304" pitchFamily="18" charset="0"/>
                <a:cs typeface="Times New Roman" panose="02020603050405020304" pitchFamily="18" charset="0"/>
              </a:rPr>
              <a:t>Нужно детям показать!</a:t>
            </a:r>
            <a:endParaRPr lang="ru-RU" sz="1200" dirty="0">
              <a:ea typeface="Calibri" panose="020F0502020204030204" pitchFamily="34" charset="0"/>
              <a:cs typeface="Times New Roman" panose="02020603050405020304" pitchFamily="18" charset="0"/>
            </a:endParaRPr>
          </a:p>
          <a:p>
            <a:pPr indent="432000" algn="just">
              <a:spcAft>
                <a:spcPts val="0"/>
              </a:spcAft>
            </a:pPr>
            <a:r>
              <a:rPr lang="ru-RU" sz="1200" dirty="0">
                <a:ea typeface="Times New Roman" panose="02020603050405020304" pitchFamily="18" charset="0"/>
                <a:cs typeface="Times New Roman" panose="02020603050405020304" pitchFamily="18" charset="0"/>
              </a:rPr>
              <a:t>Ребенок, у которого оказался кубик, бросает его на пол в кругу. Педагог спрашивает, кто изображен на верхней грани кубика. Дети отвечают.</a:t>
            </a:r>
            <a:endParaRPr lang="ru-RU" sz="1200" dirty="0">
              <a:ea typeface="Calibri" panose="020F0502020204030204" pitchFamily="34" charset="0"/>
              <a:cs typeface="Times New Roman" panose="02020603050405020304" pitchFamily="18" charset="0"/>
            </a:endParaRPr>
          </a:p>
          <a:p>
            <a:pPr indent="432000" algn="just">
              <a:spcAft>
                <a:spcPts val="0"/>
              </a:spcAft>
            </a:pPr>
            <a:r>
              <a:rPr lang="ru-RU" sz="1200" dirty="0">
                <a:ea typeface="Times New Roman" panose="02020603050405020304" pitchFamily="18" charset="0"/>
                <a:cs typeface="Times New Roman" panose="02020603050405020304" pitchFamily="18" charset="0"/>
              </a:rPr>
              <a:t>Педагог предлагает ребенку показать под музыку как движется это животное, дети повторяют характерные движения. Затем игра продолжается.</a:t>
            </a:r>
            <a:endParaRPr lang="ru-RU" sz="1200" dirty="0">
              <a:effectLst/>
              <a:ea typeface="Calibri" panose="020F0502020204030204" pitchFamily="34" charset="0"/>
              <a:cs typeface="Times New Roman" panose="02020603050405020304" pitchFamily="18" charset="0"/>
            </a:endParaRPr>
          </a:p>
        </p:txBody>
      </p:sp>
      <p:sp>
        <p:nvSpPr>
          <p:cNvPr id="5" name="Прямоугольник 4"/>
          <p:cNvSpPr/>
          <p:nvPr/>
        </p:nvSpPr>
        <p:spPr>
          <a:xfrm>
            <a:off x="5183560" y="1471541"/>
            <a:ext cx="3276872" cy="2605329"/>
          </a:xfrm>
          <a:prstGeom prst="rect">
            <a:avLst/>
          </a:prstGeom>
        </p:spPr>
        <p:txBody>
          <a:bodyPr wrap="square">
            <a:spAutoFit/>
          </a:bodyPr>
          <a:lstStyle/>
          <a:p>
            <a:pPr algn="ctr">
              <a:lnSpc>
                <a:spcPct val="115000"/>
              </a:lnSpc>
              <a:spcAft>
                <a:spcPts val="0"/>
              </a:spcAft>
            </a:pPr>
            <a:r>
              <a:rPr lang="ru-RU" sz="1400" b="1" i="1" dirty="0">
                <a:latin typeface="Calibri" panose="020F0502020204030204" pitchFamily="34" charset="0"/>
                <a:ea typeface="Times New Roman" panose="02020603050405020304" pitchFamily="18" charset="0"/>
                <a:cs typeface="Times New Roman" panose="02020603050405020304" pitchFamily="18" charset="0"/>
              </a:rPr>
              <a:t>Птицы и </a:t>
            </a:r>
            <a:r>
              <a:rPr lang="ru-RU" sz="1400" b="1" i="1" dirty="0" smtClean="0">
                <a:latin typeface="Calibri" panose="020F0502020204030204" pitchFamily="34" charset="0"/>
                <a:ea typeface="Times New Roman" panose="02020603050405020304" pitchFamily="18" charset="0"/>
                <a:cs typeface="Times New Roman" panose="02020603050405020304" pitchFamily="18" charset="0"/>
              </a:rPr>
              <a:t>птенчики</a:t>
            </a:r>
          </a:p>
          <a:p>
            <a:pPr algn="ctr">
              <a:lnSpc>
                <a:spcPct val="115000"/>
              </a:lnSpc>
              <a:spcAft>
                <a:spcPts val="0"/>
              </a:spcAft>
            </a:pPr>
            <a:endParaRPr lang="ru-RU" sz="800" dirty="0">
              <a:latin typeface="Calibri" panose="020F0502020204030204" pitchFamily="34" charset="0"/>
              <a:ea typeface="Calibri" panose="020F0502020204030204" pitchFamily="34" charset="0"/>
              <a:cs typeface="Times New Roman" panose="02020603050405020304" pitchFamily="18" charset="0"/>
            </a:endParaRPr>
          </a:p>
          <a:p>
            <a:pPr indent="432000" algn="just">
              <a:spcAft>
                <a:spcPts val="0"/>
              </a:spcAft>
            </a:pPr>
            <a:r>
              <a:rPr lang="ru-RU" sz="1200" b="1" dirty="0">
                <a:latin typeface="Calibri" panose="020F0502020204030204" pitchFamily="34" charset="0"/>
                <a:ea typeface="Times New Roman" panose="02020603050405020304" pitchFamily="18" charset="0"/>
                <a:cs typeface="Times New Roman" panose="02020603050405020304" pitchFamily="18" charset="0"/>
              </a:rPr>
              <a:t>Цель</a:t>
            </a:r>
            <a:r>
              <a:rPr lang="ru-RU" sz="1200" dirty="0">
                <a:latin typeface="Calibri" panose="020F0502020204030204" pitchFamily="34" charset="0"/>
                <a:ea typeface="Times New Roman" panose="02020603050405020304" pitchFamily="18" charset="0"/>
                <a:cs typeface="Times New Roman" panose="02020603050405020304" pitchFamily="18" charset="0"/>
              </a:rPr>
              <a:t>: развитие </a:t>
            </a:r>
            <a:r>
              <a:rPr lang="ru-RU" sz="1200" dirty="0" err="1">
                <a:latin typeface="Calibri" panose="020F0502020204030204" pitchFamily="34" charset="0"/>
                <a:ea typeface="Times New Roman" panose="02020603050405020304" pitchFamily="18" charset="0"/>
                <a:cs typeface="Times New Roman" panose="02020603050405020304" pitchFamily="18" charset="0"/>
              </a:rPr>
              <a:t>звуковысотного</a:t>
            </a:r>
            <a:r>
              <a:rPr lang="ru-RU" sz="1200" dirty="0">
                <a:latin typeface="Calibri" panose="020F0502020204030204" pitchFamily="34" charset="0"/>
                <a:ea typeface="Times New Roman" panose="02020603050405020304" pitchFamily="18" charset="0"/>
                <a:cs typeface="Times New Roman" panose="02020603050405020304" pitchFamily="18" charset="0"/>
              </a:rPr>
              <a:t> слуха.</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32000" algn="just">
              <a:spcAft>
                <a:spcPts val="0"/>
              </a:spcAft>
            </a:pPr>
            <a:r>
              <a:rPr lang="ru-RU" sz="1200" b="1" dirty="0">
                <a:latin typeface="Calibri" panose="020F0502020204030204" pitchFamily="34" charset="0"/>
                <a:ea typeface="Times New Roman" panose="02020603050405020304" pitchFamily="18" charset="0"/>
                <a:cs typeface="Times New Roman" panose="02020603050405020304" pitchFamily="18" charset="0"/>
              </a:rPr>
              <a:t>Оборудование</a:t>
            </a:r>
            <a:r>
              <a:rPr lang="ru-RU" sz="1200" dirty="0">
                <a:latin typeface="Calibri" panose="020F0502020204030204" pitchFamily="34" charset="0"/>
                <a:ea typeface="Times New Roman" panose="02020603050405020304" pitchFamily="18" charset="0"/>
                <a:cs typeface="Times New Roman" panose="02020603050405020304" pitchFamily="18" charset="0"/>
              </a:rPr>
              <a:t>: лесенка из трёх ступенек, металлофон, игрушки (3-4 большие птицы и 3-4 птенчика)</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32000" algn="just">
              <a:spcAft>
                <a:spcPts val="0"/>
              </a:spcAft>
            </a:pPr>
            <a:r>
              <a:rPr lang="ru-RU" sz="1200" b="1" dirty="0">
                <a:latin typeface="Calibri" panose="020F0502020204030204" pitchFamily="34" charset="0"/>
                <a:ea typeface="Times New Roman" panose="02020603050405020304" pitchFamily="18" charset="0"/>
                <a:cs typeface="Times New Roman" panose="02020603050405020304" pitchFamily="18" charset="0"/>
              </a:rPr>
              <a:t>Ход игры</a:t>
            </a:r>
            <a:r>
              <a:rPr lang="ru-RU" sz="1200" dirty="0">
                <a:latin typeface="Calibri" panose="020F0502020204030204" pitchFamily="34" charset="0"/>
                <a:ea typeface="Times New Roman" panose="02020603050405020304" pitchFamily="18" charset="0"/>
                <a:cs typeface="Times New Roman" panose="02020603050405020304" pitchFamily="18" charset="0"/>
              </a:rPr>
              <a:t>: Участвует подгруппа детей. У каждого ребёнка по одной игрушке. Педагог играет на металлофоне высокие звуки. Дети, которые держат птенчиков, должны выйти и поставить игрушек на верхнюю ступеньку. Затем звучат низкие звуки, дети </a:t>
            </a:r>
            <a:r>
              <a:rPr lang="ru-RU" sz="1200" dirty="0" smtClean="0">
                <a:latin typeface="Calibri" panose="020F0502020204030204" pitchFamily="34" charset="0"/>
                <a:ea typeface="Times New Roman" panose="02020603050405020304" pitchFamily="18" charset="0"/>
                <a:cs typeface="Times New Roman" panose="02020603050405020304" pitchFamily="18" charset="0"/>
              </a:rPr>
              <a:t>ставят больших </a:t>
            </a:r>
            <a:r>
              <a:rPr lang="ru-RU" sz="1200" dirty="0">
                <a:latin typeface="Calibri" panose="020F0502020204030204" pitchFamily="34" charset="0"/>
                <a:ea typeface="Times New Roman" panose="02020603050405020304" pitchFamily="18" charset="0"/>
                <a:cs typeface="Times New Roman" panose="02020603050405020304" pitchFamily="18" charset="0"/>
              </a:rPr>
              <a:t>птиц на нижнюю ступеньку</a:t>
            </a:r>
            <a:r>
              <a:rPr lang="ru-RU" dirty="0">
                <a:latin typeface="Calibri" panose="020F0502020204030204" pitchFamily="34" charset="0"/>
                <a:ea typeface="Times New Roman" panose="02020603050405020304" pitchFamily="18" charset="0"/>
                <a:cs typeface="Times New Roman" panose="02020603050405020304" pitchFamily="18" charset="0"/>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0741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3" name="Picture 2" descr="C:\Users\Tanya\Desktop\image1.jpeg"/>
          <p:cNvPicPr>
            <a:picLocks noChangeAspect="1" noChangeArrowheads="1"/>
          </p:cNvPicPr>
          <p:nvPr/>
        </p:nvPicPr>
        <p:blipFill>
          <a:blip r:embed="rId2" cstate="print"/>
          <a:srcRect/>
          <a:stretch>
            <a:fillRect/>
          </a:stretch>
        </p:blipFill>
        <p:spPr bwMode="auto">
          <a:xfrm>
            <a:off x="4572000" y="20935"/>
            <a:ext cx="4572000" cy="6858000"/>
          </a:xfrm>
          <a:prstGeom prst="rect">
            <a:avLst/>
          </a:prstGeom>
          <a:noFill/>
        </p:spPr>
      </p:pic>
      <p:sp>
        <p:nvSpPr>
          <p:cNvPr id="4" name="Прямоугольник 3"/>
          <p:cNvSpPr/>
          <p:nvPr/>
        </p:nvSpPr>
        <p:spPr>
          <a:xfrm>
            <a:off x="755576" y="515895"/>
            <a:ext cx="3060848" cy="4973669"/>
          </a:xfrm>
          <a:prstGeom prst="rect">
            <a:avLst/>
          </a:prstGeom>
        </p:spPr>
        <p:txBody>
          <a:bodyPr wrap="square">
            <a:spAutoFit/>
          </a:bodyPr>
          <a:lstStyle/>
          <a:p>
            <a:pPr algn="just">
              <a:lnSpc>
                <a:spcPct val="115000"/>
              </a:lnSpc>
              <a:spcAft>
                <a:spcPts val="0"/>
              </a:spcAft>
            </a:pPr>
            <a:endParaRPr lang="ru-RU" sz="1200" b="1" i="1" dirty="0" smtClean="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ru-RU" sz="1200" b="1" i="1"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ru-RU" sz="1200" b="1" i="1" dirty="0" smtClean="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ru-RU" sz="1200" b="1" i="1"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ru-RU" sz="1400" b="1" i="1" dirty="0" smtClean="0">
                <a:latin typeface="Calibri" panose="020F0502020204030204" pitchFamily="34" charset="0"/>
                <a:ea typeface="Times New Roman" panose="02020603050405020304" pitchFamily="18" charset="0"/>
                <a:cs typeface="Times New Roman" panose="02020603050405020304" pitchFamily="18" charset="0"/>
              </a:rPr>
              <a:t>Сколько </a:t>
            </a:r>
            <a:r>
              <a:rPr lang="ru-RU" sz="1400" b="1" i="1" dirty="0">
                <a:latin typeface="Calibri" panose="020F0502020204030204" pitchFamily="34" charset="0"/>
                <a:ea typeface="Times New Roman" panose="02020603050405020304" pitchFamily="18" charset="0"/>
                <a:cs typeface="Times New Roman" panose="02020603050405020304" pitchFamily="18" charset="0"/>
              </a:rPr>
              <a:t>божьих коровок на цветке</a:t>
            </a:r>
            <a:r>
              <a:rPr lang="ru-RU" sz="1400" b="1" i="1" dirty="0" smtClean="0">
                <a:latin typeface="Calibri" panose="020F0502020204030204" pitchFamily="34" charset="0"/>
                <a:ea typeface="Times New Roman" panose="02020603050405020304" pitchFamily="18" charset="0"/>
                <a:cs typeface="Times New Roman" panose="02020603050405020304" pitchFamily="18" charset="0"/>
              </a:rPr>
              <a:t>?</a:t>
            </a:r>
          </a:p>
          <a:p>
            <a:pPr algn="just">
              <a:lnSpc>
                <a:spcPct val="115000"/>
              </a:lnSpc>
              <a:spcAft>
                <a:spcPts val="0"/>
              </a:spcAft>
            </a:pP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32000" algn="just">
              <a:spcAft>
                <a:spcPts val="0"/>
              </a:spcAft>
            </a:pPr>
            <a:r>
              <a:rPr lang="ru-RU" sz="1200" b="1" dirty="0">
                <a:latin typeface="Calibri" panose="020F0502020204030204" pitchFamily="34" charset="0"/>
                <a:ea typeface="Times New Roman" panose="02020603050405020304" pitchFamily="18" charset="0"/>
                <a:cs typeface="Times New Roman" panose="02020603050405020304" pitchFamily="18" charset="0"/>
              </a:rPr>
              <a:t>Цель игры</a:t>
            </a:r>
            <a:r>
              <a:rPr lang="ru-RU" sz="1200" dirty="0">
                <a:latin typeface="Calibri" panose="020F0502020204030204" pitchFamily="34" charset="0"/>
                <a:ea typeface="Times New Roman" panose="02020603050405020304" pitchFamily="18" charset="0"/>
                <a:cs typeface="Times New Roman" panose="02020603050405020304" pitchFamily="18" charset="0"/>
              </a:rPr>
              <a:t>: Учить детей слышать и различать количество звучащих звуков (один, два или три). Отличать их друг от друга.</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32000" algn="just">
              <a:spcAft>
                <a:spcPts val="0"/>
              </a:spcAft>
            </a:pPr>
            <a:r>
              <a:rPr lang="ru-RU" sz="1200" b="1" dirty="0">
                <a:latin typeface="Calibri" panose="020F0502020204030204" pitchFamily="34" charset="0"/>
                <a:ea typeface="Times New Roman" panose="02020603050405020304" pitchFamily="18" charset="0"/>
                <a:cs typeface="Times New Roman" panose="02020603050405020304" pitchFamily="18" charset="0"/>
              </a:rPr>
              <a:t>Оборудование:</a:t>
            </a:r>
            <a:r>
              <a:rPr lang="ru-RU" sz="1200" dirty="0">
                <a:latin typeface="Calibri" panose="020F0502020204030204" pitchFamily="34" charset="0"/>
                <a:ea typeface="Times New Roman" panose="02020603050405020304" pitchFamily="18" charset="0"/>
                <a:cs typeface="Times New Roman" panose="02020603050405020304" pitchFamily="18" charset="0"/>
              </a:rPr>
              <a:t> большой цветок, три божьих коровок (семья).</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32000" algn="just">
              <a:spcAft>
                <a:spcPts val="0"/>
              </a:spcAft>
            </a:pPr>
            <a:r>
              <a:rPr lang="ru-RU" sz="1200" b="1" dirty="0">
                <a:latin typeface="Calibri" panose="020F0502020204030204" pitchFamily="34" charset="0"/>
                <a:ea typeface="Times New Roman" panose="02020603050405020304" pitchFamily="18" charset="0"/>
                <a:cs typeface="Times New Roman" panose="02020603050405020304" pitchFamily="18" charset="0"/>
              </a:rPr>
              <a:t>Ход игры</a:t>
            </a:r>
            <a:r>
              <a:rPr lang="ru-RU" sz="1200" dirty="0">
                <a:latin typeface="Calibri" panose="020F0502020204030204" pitchFamily="34" charset="0"/>
                <a:ea typeface="Times New Roman" panose="02020603050405020304" pitchFamily="18" charset="0"/>
                <a:cs typeface="Times New Roman" panose="02020603050405020304" pitchFamily="18" charset="0"/>
              </a:rPr>
              <a:t>: Сыграть детям на фортепьяно по одному звуку по очереди – каждая божья коровка имеет свой звук (жужжит по-своему). Два звука – две букашки собрались на цветочке и ведут разговор, три звука – вся семья в сборе. Попросить ребят услышать и отгадать, сколько собралось божьих коровок на цветочке - одна, две или три. Можно усложнить игру и предложить услышать кто именно прилетел на цветок папа, мама или ребёночек.</a:t>
            </a:r>
            <a:r>
              <a:rPr lang="ru-RU" sz="1200" b="1" i="1" dirty="0">
                <a:latin typeface="Calibri" panose="020F0502020204030204" pitchFamily="34" charset="0"/>
                <a:ea typeface="Times New Roman" panose="02020603050405020304" pitchFamily="18"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5327576" y="1152993"/>
            <a:ext cx="3060848" cy="3222421"/>
          </a:xfrm>
          <a:prstGeom prst="rect">
            <a:avLst/>
          </a:prstGeom>
        </p:spPr>
        <p:txBody>
          <a:bodyPr wrap="square">
            <a:spAutoFit/>
          </a:bodyPr>
          <a:lstStyle/>
          <a:p>
            <a:pPr algn="ctr">
              <a:lnSpc>
                <a:spcPct val="115000"/>
              </a:lnSpc>
              <a:spcAft>
                <a:spcPts val="0"/>
              </a:spcAft>
            </a:pPr>
            <a:endParaRPr lang="ru-RU" sz="1400" b="1" i="1" dirty="0" smtClean="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ru-RU" sz="1400" b="1" i="1" dirty="0" smtClean="0">
                <a:latin typeface="Calibri" panose="020F0502020204030204" pitchFamily="34" charset="0"/>
                <a:ea typeface="Times New Roman" panose="02020603050405020304" pitchFamily="18" charset="0"/>
                <a:cs typeface="Times New Roman" panose="02020603050405020304" pitchFamily="18" charset="0"/>
              </a:rPr>
              <a:t>Лесная прогулка</a:t>
            </a:r>
          </a:p>
          <a:p>
            <a:pPr algn="ctr">
              <a:lnSpc>
                <a:spcPct val="115000"/>
              </a:lnSpc>
              <a:spcAft>
                <a:spcPts val="0"/>
              </a:spcAft>
            </a:pPr>
            <a:endParaRPr lang="ru-RU" sz="800" dirty="0">
              <a:latin typeface="Calibri" panose="020F0502020204030204" pitchFamily="34" charset="0"/>
              <a:ea typeface="Calibri" panose="020F0502020204030204" pitchFamily="34" charset="0"/>
              <a:cs typeface="Times New Roman" panose="02020603050405020304" pitchFamily="18" charset="0"/>
            </a:endParaRPr>
          </a:p>
          <a:p>
            <a:pPr indent="432000" algn="just">
              <a:spcAft>
                <a:spcPts val="0"/>
              </a:spcAft>
            </a:pPr>
            <a:r>
              <a:rPr lang="ru-RU" sz="1200" b="1" dirty="0">
                <a:latin typeface="Calibri" panose="020F0502020204030204" pitchFamily="34" charset="0"/>
                <a:ea typeface="Times New Roman" panose="02020603050405020304" pitchFamily="18" charset="0"/>
                <a:cs typeface="Times New Roman" panose="02020603050405020304" pitchFamily="18" charset="0"/>
              </a:rPr>
              <a:t>Цель игры</a:t>
            </a:r>
            <a:r>
              <a:rPr lang="ru-RU" sz="1200" dirty="0">
                <a:latin typeface="Calibri" panose="020F0502020204030204" pitchFamily="34" charset="0"/>
                <a:ea typeface="Times New Roman" panose="02020603050405020304" pitchFamily="18" charset="0"/>
                <a:cs typeface="Times New Roman" panose="02020603050405020304" pitchFamily="18" charset="0"/>
              </a:rPr>
              <a:t>: учить детей различать тембры звучания инструментов: барабана, бубна, погремушки. Развивать музыкально-ритмическое чувство.</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32000" algn="just">
              <a:spcAft>
                <a:spcPts val="0"/>
              </a:spcAft>
            </a:pPr>
            <a:r>
              <a:rPr lang="ru-RU" sz="1200" b="1" dirty="0">
                <a:latin typeface="Calibri" panose="020F0502020204030204" pitchFamily="34" charset="0"/>
                <a:ea typeface="Times New Roman" panose="02020603050405020304" pitchFamily="18" charset="0"/>
                <a:cs typeface="Times New Roman" panose="02020603050405020304" pitchFamily="18" charset="0"/>
              </a:rPr>
              <a:t>Ход игры</a:t>
            </a:r>
            <a:r>
              <a:rPr lang="ru-RU" sz="1200" dirty="0">
                <a:latin typeface="Calibri" panose="020F0502020204030204" pitchFamily="34" charset="0"/>
                <a:ea typeface="Times New Roman" panose="02020603050405020304" pitchFamily="18" charset="0"/>
                <a:cs typeface="Times New Roman" panose="02020603050405020304" pitchFamily="18" charset="0"/>
              </a:rPr>
              <a:t>: детей делят на три группы и каждую группу располагают в своем домике. На звучание погремушки выходят гулять белочки, барабана –  медведи, бубна – зайчики. На лесной полянке звери друг другу уступают и, как только сменится инструмент – стоят на месте те, чей инструмент молчит. </a:t>
            </a:r>
            <a:r>
              <a:rPr lang="ru-RU" sz="1200" dirty="0" smtClean="0">
                <a:latin typeface="Calibri" panose="020F0502020204030204" pitchFamily="34" charset="0"/>
                <a:ea typeface="Times New Roman" panose="02020603050405020304" pitchFamily="18" charset="0"/>
                <a:cs typeface="Times New Roman" panose="02020603050405020304" pitchFamily="18" charset="0"/>
              </a:rPr>
              <a:t>По окончании </a:t>
            </a:r>
            <a:r>
              <a:rPr lang="ru-RU" sz="1200" dirty="0">
                <a:latin typeface="Calibri" panose="020F0502020204030204" pitchFamily="34" charset="0"/>
                <a:ea typeface="Times New Roman" panose="02020603050405020304" pitchFamily="18" charset="0"/>
                <a:cs typeface="Times New Roman" panose="02020603050405020304" pitchFamily="18" charset="0"/>
              </a:rPr>
              <a:t>игры все прячутся в свои домики</a:t>
            </a:r>
            <a:r>
              <a:rPr lang="ru-RU" dirty="0">
                <a:latin typeface="Calibri" panose="020F0502020204030204" pitchFamily="34" charset="0"/>
                <a:ea typeface="Times New Roman" panose="02020603050405020304" pitchFamily="18" charset="0"/>
                <a:cs typeface="Times New Roman" panose="02020603050405020304" pitchFamily="18" charset="0"/>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2047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3" name="Picture 2" descr="C:\Users\Tanya\Desktop\image1.jpeg"/>
          <p:cNvPicPr>
            <a:picLocks noChangeAspect="1" noChangeArrowheads="1"/>
          </p:cNvPicPr>
          <p:nvPr/>
        </p:nvPicPr>
        <p:blipFill>
          <a:blip r:embed="rId2" cstate="print"/>
          <a:srcRect/>
          <a:stretch>
            <a:fillRect/>
          </a:stretch>
        </p:blipFill>
        <p:spPr bwMode="auto">
          <a:xfrm>
            <a:off x="4558228" y="15506"/>
            <a:ext cx="4572000" cy="6858000"/>
          </a:xfrm>
          <a:prstGeom prst="rect">
            <a:avLst/>
          </a:prstGeom>
          <a:noFill/>
        </p:spPr>
      </p:pic>
      <p:sp>
        <p:nvSpPr>
          <p:cNvPr id="5" name="Прямоугольник 4"/>
          <p:cNvSpPr/>
          <p:nvPr/>
        </p:nvSpPr>
        <p:spPr>
          <a:xfrm>
            <a:off x="899592" y="1312267"/>
            <a:ext cx="2880320" cy="3077766"/>
          </a:xfrm>
          <a:prstGeom prst="rect">
            <a:avLst/>
          </a:prstGeom>
        </p:spPr>
        <p:txBody>
          <a:bodyPr wrap="square">
            <a:spAutoFit/>
          </a:bodyPr>
          <a:lstStyle/>
          <a:p>
            <a:pPr indent="432000" algn="just">
              <a:spcAft>
                <a:spcPts val="0"/>
              </a:spcAft>
            </a:pPr>
            <a:r>
              <a:rPr lang="ru-RU" sz="1400" b="1" i="1" dirty="0">
                <a:latin typeface="Calibri" panose="020F0502020204030204" pitchFamily="34" charset="0"/>
                <a:ea typeface="Times New Roman" panose="02020603050405020304" pitchFamily="18" charset="0"/>
                <a:cs typeface="Times New Roman" panose="02020603050405020304" pitchFamily="18" charset="0"/>
              </a:rPr>
              <a:t>Тихие и громкие </a:t>
            </a:r>
            <a:r>
              <a:rPr lang="ru-RU" sz="1400" b="1" i="1" dirty="0" smtClean="0">
                <a:latin typeface="Calibri" panose="020F0502020204030204" pitchFamily="34" charset="0"/>
                <a:ea typeface="Times New Roman" panose="02020603050405020304" pitchFamily="18" charset="0"/>
                <a:cs typeface="Times New Roman" panose="02020603050405020304" pitchFamily="18" charset="0"/>
              </a:rPr>
              <a:t>звоночки</a:t>
            </a:r>
          </a:p>
          <a:p>
            <a:pPr indent="432000" algn="just">
              <a:spcAft>
                <a:spcPts val="0"/>
              </a:spcAft>
            </a:pP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32000" algn="just">
              <a:spcAft>
                <a:spcPts val="0"/>
              </a:spcAft>
            </a:pPr>
            <a:r>
              <a:rPr lang="ru-RU" sz="1200" b="1" dirty="0">
                <a:latin typeface="Calibri" panose="020F0502020204030204" pitchFamily="34" charset="0"/>
                <a:ea typeface="Times New Roman" panose="02020603050405020304" pitchFamily="18" charset="0"/>
                <a:cs typeface="Times New Roman" panose="02020603050405020304" pitchFamily="18" charset="0"/>
              </a:rPr>
              <a:t>Цель игры</a:t>
            </a:r>
            <a:r>
              <a:rPr lang="ru-RU" sz="1200" dirty="0">
                <a:latin typeface="Calibri" panose="020F0502020204030204" pitchFamily="34" charset="0"/>
                <a:ea typeface="Times New Roman" panose="02020603050405020304" pitchFamily="18" charset="0"/>
                <a:cs typeface="Times New Roman" panose="02020603050405020304" pitchFamily="18" charset="0"/>
              </a:rPr>
              <a:t>: научить различать динамику звука</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32000" algn="just">
              <a:spcAft>
                <a:spcPts val="0"/>
              </a:spcAft>
            </a:pPr>
            <a:r>
              <a:rPr lang="ru-RU" sz="1200" b="1" dirty="0">
                <a:latin typeface="Calibri" panose="020F0502020204030204" pitchFamily="34" charset="0"/>
                <a:ea typeface="Times New Roman" panose="02020603050405020304" pitchFamily="18" charset="0"/>
                <a:cs typeface="Times New Roman" panose="02020603050405020304" pitchFamily="18" charset="0"/>
              </a:rPr>
              <a:t>Оборудование</a:t>
            </a:r>
            <a:r>
              <a:rPr lang="ru-RU" sz="1200" dirty="0">
                <a:latin typeface="Calibri" panose="020F0502020204030204" pitchFamily="34" charset="0"/>
                <a:ea typeface="Times New Roman" panose="02020603050405020304" pitchFamily="18" charset="0"/>
                <a:cs typeface="Times New Roman" panose="02020603050405020304" pitchFamily="18" charset="0"/>
              </a:rPr>
              <a:t>: Погремушки или шумовые игрушки по числу детей.</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32000" algn="just">
              <a:spcAft>
                <a:spcPts val="0"/>
              </a:spcAft>
            </a:pPr>
            <a:r>
              <a:rPr lang="ru-RU" sz="1200" b="1" dirty="0">
                <a:latin typeface="Calibri" panose="020F0502020204030204" pitchFamily="34" charset="0"/>
                <a:ea typeface="Times New Roman" panose="02020603050405020304" pitchFamily="18" charset="0"/>
                <a:cs typeface="Times New Roman" panose="02020603050405020304" pitchFamily="18" charset="0"/>
              </a:rPr>
              <a:t>Ход игры:</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32000" algn="just">
              <a:spcAft>
                <a:spcPts val="0"/>
              </a:spcAft>
            </a:pPr>
            <a:r>
              <a:rPr lang="ru-RU" sz="1200" dirty="0">
                <a:latin typeface="Calibri" panose="020F0502020204030204" pitchFamily="34" charset="0"/>
                <a:ea typeface="Times New Roman" panose="02020603050405020304" pitchFamily="18" charset="0"/>
                <a:cs typeface="Times New Roman" panose="02020603050405020304" pitchFamily="18" charset="0"/>
              </a:rPr>
              <a:t>1.Ты звени, звоночек, тише,</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32000" algn="just">
              <a:spcAft>
                <a:spcPts val="0"/>
              </a:spcAft>
            </a:pPr>
            <a:r>
              <a:rPr lang="ru-RU" sz="1200" dirty="0">
                <a:latin typeface="Calibri" panose="020F0502020204030204" pitchFamily="34" charset="0"/>
                <a:ea typeface="Times New Roman" panose="02020603050405020304" pitchFamily="18" charset="0"/>
                <a:cs typeface="Times New Roman" panose="02020603050405020304" pitchFamily="18" charset="0"/>
              </a:rPr>
              <a:t>Пусть тебя никто не слышит.  </a:t>
            </a:r>
            <a:endParaRPr lang="ru-RU" sz="1200" dirty="0" smtClean="0">
              <a:latin typeface="Calibri" panose="020F0502020204030204" pitchFamily="34" charset="0"/>
              <a:ea typeface="Times New Roman" panose="02020603050405020304" pitchFamily="18" charset="0"/>
              <a:cs typeface="Times New Roman" panose="02020603050405020304" pitchFamily="18" charset="0"/>
            </a:endParaRPr>
          </a:p>
          <a:p>
            <a:pPr indent="432000" algn="just">
              <a:spcAft>
                <a:spcPts val="0"/>
              </a:spcAft>
            </a:pPr>
            <a:r>
              <a:rPr lang="ru-RU" sz="1200" dirty="0" smtClean="0">
                <a:latin typeface="Calibri" panose="020F0502020204030204" pitchFamily="34" charset="0"/>
                <a:ea typeface="Times New Roman" panose="02020603050405020304" pitchFamily="18" charset="0"/>
                <a:cs typeface="Times New Roman" panose="02020603050405020304" pitchFamily="18" charset="0"/>
              </a:rPr>
              <a:t> (2 раза)</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32000" algn="just">
              <a:spcAft>
                <a:spcPts val="0"/>
              </a:spcAft>
            </a:pPr>
            <a:r>
              <a:rPr lang="ru-RU" sz="1200" dirty="0">
                <a:latin typeface="Calibri" panose="020F0502020204030204" pitchFamily="34" charset="0"/>
                <a:ea typeface="Times New Roman" panose="02020603050405020304" pitchFamily="18" charset="0"/>
                <a:cs typeface="Times New Roman" panose="02020603050405020304" pitchFamily="18" charset="0"/>
              </a:rPr>
              <a:t>2. Ты сильней звени, звонок,</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32000" algn="just">
              <a:spcAft>
                <a:spcPts val="0"/>
              </a:spcAft>
            </a:pPr>
            <a:r>
              <a:rPr lang="ru-RU" sz="1200" dirty="0">
                <a:latin typeface="Calibri" panose="020F0502020204030204" pitchFamily="34" charset="0"/>
                <a:ea typeface="Times New Roman" panose="02020603050405020304" pitchFamily="18" charset="0"/>
                <a:cs typeface="Times New Roman" panose="02020603050405020304" pitchFamily="18" charset="0"/>
              </a:rPr>
              <a:t>Чтобы каждый слышать мог! </a:t>
            </a:r>
            <a:endParaRPr lang="ru-RU" sz="1200" dirty="0" smtClean="0">
              <a:latin typeface="Calibri" panose="020F0502020204030204" pitchFamily="34" charset="0"/>
              <a:ea typeface="Times New Roman" panose="02020603050405020304" pitchFamily="18" charset="0"/>
              <a:cs typeface="Times New Roman" panose="02020603050405020304" pitchFamily="18" charset="0"/>
            </a:endParaRPr>
          </a:p>
          <a:p>
            <a:pPr indent="432000" algn="just">
              <a:spcAft>
                <a:spcPts val="0"/>
              </a:spcAft>
            </a:pPr>
            <a:r>
              <a:rPr lang="ru-RU" sz="1200" dirty="0">
                <a:latin typeface="Calibri" panose="020F0502020204030204" pitchFamily="34" charset="0"/>
                <a:ea typeface="Times New Roman" panose="02020603050405020304" pitchFamily="18" charset="0"/>
                <a:cs typeface="Times New Roman" panose="02020603050405020304" pitchFamily="18" charset="0"/>
              </a:rPr>
              <a:t>(</a:t>
            </a:r>
            <a:r>
              <a:rPr lang="ru-RU" sz="1200" dirty="0" smtClean="0">
                <a:latin typeface="Calibri" panose="020F0502020204030204" pitchFamily="34" charset="0"/>
                <a:ea typeface="Times New Roman" panose="02020603050405020304" pitchFamily="18" charset="0"/>
                <a:cs typeface="Times New Roman" panose="02020603050405020304" pitchFamily="18" charset="0"/>
              </a:rPr>
              <a:t>2 раза)</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32000" algn="just">
              <a:spcAft>
                <a:spcPts val="0"/>
              </a:spcAft>
            </a:pPr>
            <a:r>
              <a:rPr lang="ru-RU" sz="1200" dirty="0">
                <a:latin typeface="Calibri" panose="020F0502020204030204" pitchFamily="34" charset="0"/>
                <a:ea typeface="Times New Roman" panose="02020603050405020304" pitchFamily="18" charset="0"/>
                <a:cs typeface="Times New Roman" panose="02020603050405020304" pitchFamily="18" charset="0"/>
              </a:rPr>
              <a:t>На 1-й куплет дети тихо звенят, на 2-й – громко. </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32000" algn="just">
              <a:spcAft>
                <a:spcPts val="0"/>
              </a:spcAft>
            </a:pPr>
            <a:r>
              <a:rPr lang="ru-RU" sz="1200" dirty="0">
                <a:latin typeface="Calibri" panose="020F0502020204030204" pitchFamily="34" charset="0"/>
                <a:ea typeface="Times New Roman" panose="02020603050405020304" pitchFamily="18"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5220072" y="-1464647"/>
            <a:ext cx="3672408" cy="7909858"/>
          </a:xfrm>
          <a:prstGeom prst="rect">
            <a:avLst/>
          </a:prstGeom>
        </p:spPr>
        <p:txBody>
          <a:bodyPr wrap="square">
            <a:spAutoFit/>
          </a:bodyPr>
          <a:lstStyle/>
          <a:p>
            <a:pPr>
              <a:spcAft>
                <a:spcPts val="0"/>
              </a:spcAft>
            </a:pPr>
            <a:endParaRPr lang="ru-RU" sz="1200" b="1" dirty="0" smtClean="0">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ru-RU" sz="1200" b="1" dirty="0">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ru-RU" sz="1200" b="1" dirty="0" smtClean="0">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ru-RU" sz="1200" b="1" dirty="0">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ru-RU" sz="1200" b="1" dirty="0" smtClean="0">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ru-RU" sz="1200" b="1" dirty="0">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ru-RU" sz="1200" b="1" dirty="0" smtClean="0">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ru-RU" sz="1200" b="1" dirty="0">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ru-RU" sz="1200" b="1" dirty="0" smtClean="0">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ru-RU" sz="1200" b="1" dirty="0">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ru-RU" sz="1200" b="1" dirty="0" smtClean="0">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ru-RU" sz="1200" b="1" dirty="0">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endParaRPr lang="ru-RU" sz="1400" b="1" dirty="0" smtClean="0">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endParaRPr lang="ru-RU" sz="1400" b="1" dirty="0">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ru-RU" sz="1400" b="1" dirty="0" smtClean="0">
                <a:latin typeface="Calibri" panose="020F0502020204030204" pitchFamily="34" charset="0"/>
                <a:ea typeface="Times New Roman" panose="02020603050405020304" pitchFamily="18" charset="0"/>
                <a:cs typeface="Arial" panose="020B0604020202020204" pitchFamily="34" charset="0"/>
              </a:rPr>
              <a:t>«</a:t>
            </a:r>
            <a:r>
              <a:rPr lang="ru-RU" sz="1400" b="1" dirty="0">
                <a:latin typeface="Calibri" panose="020F0502020204030204" pitchFamily="34" charset="0"/>
                <a:ea typeface="Times New Roman" panose="02020603050405020304" pitchFamily="18" charset="0"/>
                <a:cs typeface="Arial" panose="020B0604020202020204" pitchFamily="34" charset="0"/>
              </a:rPr>
              <a:t>Музыкальная мозаика</a:t>
            </a:r>
            <a:r>
              <a:rPr lang="ru-RU" sz="1400" b="1" dirty="0" smtClean="0">
                <a:latin typeface="Calibri" panose="020F0502020204030204" pitchFamily="34" charset="0"/>
                <a:ea typeface="Times New Roman" panose="02020603050405020304" pitchFamily="18" charset="0"/>
                <a:cs typeface="Arial" panose="020B0604020202020204" pitchFamily="34" charset="0"/>
              </a:rPr>
              <a:t>»</a:t>
            </a:r>
          </a:p>
          <a:p>
            <a:pPr algn="ctr">
              <a:spcAft>
                <a:spcPts val="0"/>
              </a:spcAft>
            </a:pPr>
            <a:r>
              <a:rPr lang="ru-RU" sz="1400" dirty="0">
                <a:latin typeface="Calibri" panose="020F0502020204030204" pitchFamily="34" charset="0"/>
                <a:ea typeface="Times New Roman" panose="02020603050405020304" pitchFamily="18" charset="0"/>
                <a:cs typeface="Arial" panose="020B0604020202020204" pitchFamily="34" charset="0"/>
              </a:rPr>
              <a:t> </a:t>
            </a:r>
            <a:endParaRPr lang="ru-RU" sz="1400" dirty="0" smtClean="0">
              <a:latin typeface="Calibri" panose="020F0502020204030204" pitchFamily="34" charset="0"/>
              <a:ea typeface="Times New Roman" panose="02020603050405020304" pitchFamily="18" charset="0"/>
              <a:cs typeface="Times New Roman" panose="02020603050405020304" pitchFamily="18" charset="0"/>
            </a:endParaRPr>
          </a:p>
          <a:p>
            <a:pPr indent="432000"/>
            <a:r>
              <a:rPr lang="ru-RU" sz="1100" i="1"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ru-RU" sz="1100" i="1" dirty="0">
                <a:solidFill>
                  <a:srgbClr val="000000"/>
                </a:solidFill>
                <a:latin typeface="Calibri" panose="020F0502020204030204" pitchFamily="34" charset="0"/>
                <a:ea typeface="Times New Roman" panose="02020603050405020304" pitchFamily="18" charset="0"/>
                <a:cs typeface="Arial" panose="020B0604020202020204" pitchFamily="34" charset="0"/>
              </a:rPr>
              <a:t>Детям показывают картинку с изображением, рассказывают стих, ребёнок выбирает инструмент (муз. молоточек, барабан, ксилофон, бубен, колокольчик) и изображает того, кто нарисован на картинке</a:t>
            </a:r>
            <a:r>
              <a:rPr lang="ru-RU" sz="1100" i="1"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t/>
            </a:r>
            <a:b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br>
            <a: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t>Вот лягушка на болоте</a:t>
            </a:r>
            <a:b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br>
            <a: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t>Очень весело живёт</a:t>
            </a:r>
            <a:b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br>
            <a: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t>Вы послушайте, ребята,</a:t>
            </a:r>
            <a:b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br>
            <a: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t>Ква-ква-</a:t>
            </a:r>
            <a:r>
              <a:rPr lang="ru-RU" sz="1100"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ква</a:t>
            </a:r>
            <a: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t> она поёт!</a:t>
            </a:r>
            <a:b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br>
            <a:r>
              <a:rPr lang="ru-RU" sz="1100"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                                     Вышел </a:t>
            </a:r>
            <a: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t>мишка из берлоги,</a:t>
            </a:r>
            <a:b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br>
            <a:r>
              <a:rPr lang="ru-RU" sz="1100"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                                      Уноси </a:t>
            </a:r>
            <a: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t>скорее ноги,</a:t>
            </a:r>
            <a:b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br>
            <a:r>
              <a:rPr lang="ru-RU" sz="1100"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                                      Да </a:t>
            </a:r>
            <a: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t>как начал он реветь,</a:t>
            </a:r>
            <a:b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br>
            <a:r>
              <a:rPr lang="ru-RU" sz="1100"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                                      Вот </a:t>
            </a:r>
            <a: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t>так </a:t>
            </a:r>
            <a:r>
              <a:rPr lang="ru-RU" sz="1100"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мишенька</a:t>
            </a:r>
            <a: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t>- медведь!</a:t>
            </a:r>
            <a:b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br>
            <a:r>
              <a:rPr lang="ru-RU" sz="1100"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Дождик </a:t>
            </a:r>
            <a: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t>капает по крыше,</a:t>
            </a:r>
            <a:b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br>
            <a: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t>Тук-тук-тук, тук-тук-тук,</a:t>
            </a:r>
            <a:b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br>
            <a: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t>Еле слышно, еле слышно,</a:t>
            </a:r>
            <a:b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br>
            <a: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t>Тук-тук-тук, тук-тук-тук!</a:t>
            </a:r>
            <a:b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br>
            <a:r>
              <a:rPr lang="ru-RU" sz="1100"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                                       Воробьи </a:t>
            </a:r>
            <a: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t>развеселились,</a:t>
            </a:r>
            <a:b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br>
            <a:r>
              <a:rPr lang="ru-RU" sz="1100"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                                       Зёрнышки </a:t>
            </a:r>
            <a: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t>клевать пустились,</a:t>
            </a:r>
            <a:b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br>
            <a:r>
              <a:rPr lang="ru-RU" sz="1100"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                                       От </a:t>
            </a:r>
            <a: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t>других не отстают,</a:t>
            </a:r>
            <a:b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br>
            <a:r>
              <a:rPr lang="ru-RU" sz="1100"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                                       Всё </a:t>
            </a:r>
            <a: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t>клюют, клюют, клюют.</a:t>
            </a:r>
            <a:b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br>
            <a:r>
              <a:rPr lang="ru-RU" sz="1100"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Вот </a:t>
            </a:r>
            <a: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t>течёт ручеёк, </a:t>
            </a:r>
            <a:b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br>
            <a: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t>Видно его путь далёк,</a:t>
            </a:r>
            <a:b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br>
            <a: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t>Так журчит, плескается,</a:t>
            </a:r>
            <a:b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br>
            <a: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t>Убежать пытается!</a:t>
            </a:r>
            <a:b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br>
            <a: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t/>
            </a:r>
            <a:br>
              <a:rPr lang="ru-RU" sz="1100" dirty="0">
                <a:solidFill>
                  <a:srgbClr val="000000"/>
                </a:solidFill>
                <a:latin typeface="Calibri" panose="020F0502020204030204" pitchFamily="34" charset="0"/>
                <a:ea typeface="Times New Roman" panose="02020603050405020304" pitchFamily="18" charset="0"/>
                <a:cs typeface="Arial" panose="020B0604020202020204" pitchFamily="34" charset="0"/>
              </a:rPr>
            </a:br>
            <a:endParaRPr lang="ru-RU" sz="1100" dirty="0"/>
          </a:p>
        </p:txBody>
      </p:sp>
    </p:spTree>
    <p:extLst>
      <p:ext uri="{BB962C8B-B14F-4D97-AF65-F5344CB8AC3E}">
        <p14:creationId xmlns:p14="http://schemas.microsoft.com/office/powerpoint/2010/main" val="229516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0"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5"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6" name="Rectangle 1"/>
          <p:cNvSpPr>
            <a:spLocks noChangeArrowheads="1"/>
          </p:cNvSpPr>
          <p:nvPr/>
        </p:nvSpPr>
        <p:spPr bwMode="auto">
          <a:xfrm>
            <a:off x="755576" y="1452845"/>
            <a:ext cx="3168352"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a:t>
            </a: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a:t>
            </a:r>
            <a:r>
              <a:rPr kumimoji="0" lang="ru-RU" sz="1400" b="1" i="0" u="none" strike="noStrike" cap="none" normalizeH="0" dirty="0" smtClean="0">
                <a:ln>
                  <a:noFill/>
                </a:ln>
                <a:solidFill>
                  <a:schemeClr val="tx1"/>
                </a:solidFill>
                <a:effectLst/>
                <a:ea typeface="Batang" pitchFamily="18" charset="-127"/>
                <a:cs typeface="Times New Roman" pitchFamily="18" charset="0"/>
              </a:rPr>
              <a:t> </a:t>
            </a:r>
            <a:r>
              <a:rPr kumimoji="0" lang="en-US" sz="1400" b="1" i="0" u="none" strike="noStrike" cap="none" normalizeH="0" dirty="0" smtClean="0">
                <a:ln>
                  <a:noFill/>
                </a:ln>
                <a:solidFill>
                  <a:schemeClr val="tx1"/>
                </a:solidFill>
                <a:effectLst/>
                <a:ea typeface="Batang" pitchFamily="18" charset="-127"/>
                <a:cs typeface="Times New Roman" pitchFamily="18" charset="0"/>
              </a:rPr>
              <a:t>  </a:t>
            </a: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динамического слуха</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«Колокольчики»</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учить детей различать силу звучания.</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наборы колокольчиков разной величины.</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воспитатель играет на фортепиано, меняя силу того,</a:t>
            </a:r>
            <a:r>
              <a:rPr kumimoji="0" lang="ru-RU" sz="1200" b="0" i="0" u="none" strike="noStrike" cap="none" normalizeH="0" dirty="0" smtClean="0">
                <a:ln>
                  <a:noFill/>
                </a:ln>
                <a:solidFill>
                  <a:schemeClr val="tx1"/>
                </a:solidFill>
                <a:effectLst/>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как звучит инструмент. На громкое звучание поднимают</a:t>
            </a:r>
            <a:r>
              <a:rPr kumimoji="0" lang="en-US" sz="1200" b="0" i="0" u="none" strike="noStrike" cap="none" normalizeH="0" dirty="0" smtClean="0">
                <a:ln>
                  <a:noFill/>
                </a:ln>
                <a:solidFill>
                  <a:schemeClr val="tx1"/>
                </a:solidFill>
                <a:effectLst/>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вверх</a:t>
            </a:r>
            <a:r>
              <a:rPr kumimoji="0" lang="en-US" sz="1200" b="0" i="0" u="none" strike="noStrike" cap="none" normalizeH="0" dirty="0" smtClean="0">
                <a:ln>
                  <a:noFill/>
                </a:ln>
                <a:solidFill>
                  <a:schemeClr val="tx1"/>
                </a:solidFill>
                <a:effectLst/>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большие колокольчики, на тихое – маленькие, на умеренно</a:t>
            </a:r>
            <a:r>
              <a:rPr lang="ru-RU" sz="1200" dirty="0">
                <a:cs typeface="Arial" pitchFamily="34" charset="0"/>
              </a:rPr>
              <a:t> </a:t>
            </a:r>
            <a:r>
              <a:rPr lang="ru-RU" sz="1200" dirty="0" smtClean="0">
                <a:cs typeface="Arial" pitchFamily="34"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громкие – средние.</a:t>
            </a:r>
            <a:endParaRPr kumimoji="0" lang="ru-RU" sz="1200" b="0" i="0" u="none" strike="noStrike" cap="none" normalizeH="0" baseline="0" dirty="0" smtClean="0">
              <a:ln>
                <a:noFill/>
              </a:ln>
              <a:solidFill>
                <a:schemeClr val="tx1"/>
              </a:solidFill>
              <a:effectLst/>
              <a:cs typeface="Arial" pitchFamily="34" charset="0"/>
            </a:endParaRPr>
          </a:p>
        </p:txBody>
      </p:sp>
      <p:pic>
        <p:nvPicPr>
          <p:cNvPr id="7" name="Рисунок 6" descr="http://www.piter-komplekt.ru/assets/images/DLYa-SADA/muzika-instrument/Bezimyannij.JPG"/>
          <p:cNvPicPr/>
          <p:nvPr/>
        </p:nvPicPr>
        <p:blipFill>
          <a:blip r:embed="rId3" cstate="print"/>
          <a:srcRect/>
          <a:stretch>
            <a:fillRect/>
          </a:stretch>
        </p:blipFill>
        <p:spPr bwMode="auto">
          <a:xfrm>
            <a:off x="1256184" y="4355120"/>
            <a:ext cx="1944216" cy="936104"/>
          </a:xfrm>
          <a:prstGeom prst="rect">
            <a:avLst/>
          </a:prstGeom>
          <a:ln>
            <a:noFill/>
          </a:ln>
          <a:effectLst>
            <a:softEdge rad="112500"/>
          </a:effectLst>
        </p:spPr>
      </p:pic>
      <p:sp>
        <p:nvSpPr>
          <p:cNvPr id="8" name="Rectangle 2"/>
          <p:cNvSpPr>
            <a:spLocks noChangeArrowheads="1"/>
          </p:cNvSpPr>
          <p:nvPr/>
        </p:nvSpPr>
        <p:spPr bwMode="auto">
          <a:xfrm>
            <a:off x="5292080" y="832356"/>
            <a:ext cx="3240360"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развитие</a:t>
            </a:r>
            <a:r>
              <a:rPr lang="ru-RU" sz="1400" dirty="0" smtClean="0">
                <a:cs typeface="Arial" pitchFamily="34" charset="0"/>
              </a:rPr>
              <a:t>  </a:t>
            </a: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тембрового</a:t>
            </a: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 и </a:t>
            </a:r>
            <a:r>
              <a:rPr kumimoji="0" lang="ru-RU" sz="1400" b="1" i="0" u="none" strike="noStrike" cap="none" normalizeH="0" dirty="0" smtClean="0">
                <a:ln>
                  <a:noFill/>
                </a:ln>
                <a:solidFill>
                  <a:schemeClr val="tx1"/>
                </a:solidFill>
                <a:effectLst/>
                <a:ea typeface="Batang" pitchFamily="18" charset="-127"/>
                <a:cs typeface="Times New Roman" pitchFamily="18" charset="0"/>
              </a:rPr>
              <a:t> </a:t>
            </a: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динамического слуха</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«Узнай свой инструмент»</a:t>
            </a: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упражнять детей в восприятии двух звуков (до1</a:t>
            </a:r>
            <a:r>
              <a:rPr kumimoji="0" lang="ru-RU" sz="1200" b="0" i="0" u="none" strike="noStrike" cap="none" normalizeH="0" dirty="0" smtClean="0">
                <a:ln>
                  <a:noFill/>
                </a:ln>
                <a:solidFill>
                  <a:schemeClr val="tx1"/>
                </a:solidFill>
                <a:effectLst/>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до2). Необходимо знание попевки «Дудочки и барабан» сл. Ю. Островского, муз. Р. </a:t>
            </a:r>
            <a:r>
              <a:rPr kumimoji="0" lang="ru-RU" sz="1200" b="0" i="0" u="none" strike="noStrike" cap="none" normalizeH="0" baseline="0" dirty="0" err="1" smtClean="0">
                <a:ln>
                  <a:noFill/>
                </a:ln>
                <a:solidFill>
                  <a:schemeClr val="tx1"/>
                </a:solidFill>
                <a:effectLst/>
                <a:ea typeface="Batang" pitchFamily="18" charset="-127"/>
                <a:cs typeface="Times New Roman" pitchFamily="18" charset="0"/>
              </a:rPr>
              <a:t>Рустамова</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1.Заиграла дудка: «Я плясать пойду, </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в пляс за мной ребята, </a:t>
            </a:r>
            <a:r>
              <a:rPr kumimoji="0" lang="ru-RU" sz="1200" b="0" i="0" u="none" strike="noStrike" cap="none" normalizeH="0" baseline="0" dirty="0" err="1" smtClean="0">
                <a:ln>
                  <a:noFill/>
                </a:ln>
                <a:solidFill>
                  <a:schemeClr val="tx1"/>
                </a:solidFill>
                <a:effectLst/>
                <a:ea typeface="Batang" pitchFamily="18" charset="-127"/>
                <a:cs typeface="Times New Roman" pitchFamily="18" charset="0"/>
              </a:rPr>
              <a:t>ду-ду-ду</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2.</a:t>
            </a:r>
            <a:r>
              <a:rPr kumimoji="0" lang="ru-RU" sz="1200" b="0" i="0" u="none" strike="noStrike" cap="none" normalizeH="0" dirty="0" smtClean="0">
                <a:ln>
                  <a:noFill/>
                </a:ln>
                <a:solidFill>
                  <a:schemeClr val="tx1"/>
                </a:solidFill>
                <a:effectLst/>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Барабан грохочет, будто сильный</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гром: </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«В лес за мной ребята, бом-бом-бом!»</a:t>
            </a:r>
            <a:endParaRPr lang="ru-RU" sz="1200" dirty="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дудка и барабан, ширма.</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воспитатель предлагает детям отгадать, на чем будет играть: на дудке или на барабане. По звучанию музыкальной игрушки, которую не видно, а только слышно (за ширмой, дети отгадывают). Кто первый отгадал, выходит и становится впереди. Воспитатель поет песню. Про дудку или барабан, дети</a:t>
            </a:r>
            <a:r>
              <a:rPr kumimoji="0" lang="ru-RU" sz="1200" b="0" i="0" u="none" strike="noStrike" cap="none" normalizeH="0" dirty="0" smtClean="0">
                <a:ln>
                  <a:noFill/>
                </a:ln>
                <a:solidFill>
                  <a:schemeClr val="tx1"/>
                </a:solidFill>
                <a:effectLst/>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имитируют игру на этих инструментах.</a:t>
            </a:r>
            <a:endParaRPr kumimoji="0" lang="ru-RU" sz="12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0"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5"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6" name="Rectangle 1"/>
          <p:cNvSpPr>
            <a:spLocks noChangeArrowheads="1"/>
          </p:cNvSpPr>
          <p:nvPr/>
        </p:nvSpPr>
        <p:spPr bwMode="auto">
          <a:xfrm>
            <a:off x="683568" y="1304474"/>
            <a:ext cx="3384376"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a:t>
            </a: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 и динамического слуха</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«Громко-тихо»</a:t>
            </a:r>
          </a:p>
          <a:p>
            <a:pPr marL="0" marR="0" lvl="0" indent="449263" algn="ctr" defTabSz="914400" rtl="0" eaLnBrk="0" fontAlgn="base" latinLnBrk="0" hangingPunct="0">
              <a:lnSpc>
                <a:spcPct val="100000"/>
              </a:lnSpc>
              <a:spcBef>
                <a:spcPct val="0"/>
              </a:spcBef>
              <a:spcAft>
                <a:spcPct val="0"/>
              </a:spcAft>
              <a:buClrTx/>
              <a:buSzTx/>
              <a:buFontTx/>
              <a:buNone/>
              <a:tabLst/>
            </a:pPr>
            <a:endParaRPr lang="ru-RU" sz="800" dirty="0" smtClean="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упражнять детей в различении громкого и тихого звучания. Необходимо знать песню «Громко-тихо» сл. Ю. Островского, муз. Е. Тилличевой</a:t>
            </a:r>
            <a:endParaRPr kumimoji="0" lang="en-US" sz="1200" b="0"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У ребяток ручки хлопают, тихо-тихо ручки хлопают.</a:t>
            </a:r>
            <a:endParaRPr lang="en-US" sz="600" dirty="0" smtClean="0">
              <a:cs typeface="Arial" pitchFamily="34" charset="0"/>
            </a:endParaRPr>
          </a:p>
          <a:p>
            <a:pPr marL="0" marR="0" lvl="0" indent="449263"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Громче хлопают, сами хлопают. Ну и хлопают, вот так хлопают.</a:t>
            </a:r>
            <a:endParaRPr lang="en-US" sz="600" dirty="0" smtClean="0">
              <a:cs typeface="Arial" pitchFamily="34" charset="0"/>
            </a:endParaRPr>
          </a:p>
          <a:p>
            <a:pPr marL="0" marR="0" lvl="0" indent="449263"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У ребяток ножки топают, тихо-тихо ножки топают,</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Громче топают, сами топают, Ну и топают. Вот так топают.</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воспитатель поет. Дети сидят на стульях полукругом, хлопают и топают (громко, тихо) в зависимости от содержания текста песни. После того, как дети усвоят задание, можно предложить им различную динамику по фортепианному сопровождению.</a:t>
            </a:r>
            <a:endParaRPr kumimoji="0" lang="ru-RU" sz="1800" b="0" i="0" u="none" strike="noStrike" cap="none" normalizeH="0" baseline="0" dirty="0" smtClean="0">
              <a:ln>
                <a:noFill/>
              </a:ln>
              <a:solidFill>
                <a:schemeClr val="tx1"/>
              </a:solidFill>
              <a:effectLst/>
              <a:cs typeface="Arial" pitchFamily="34" charset="0"/>
            </a:endParaRPr>
          </a:p>
        </p:txBody>
      </p:sp>
      <p:sp>
        <p:nvSpPr>
          <p:cNvPr id="7" name="Rectangle 2"/>
          <p:cNvSpPr>
            <a:spLocks noChangeArrowheads="1"/>
          </p:cNvSpPr>
          <p:nvPr/>
        </p:nvSpPr>
        <p:spPr bwMode="auto">
          <a:xfrm>
            <a:off x="5220072" y="1181364"/>
            <a:ext cx="3384376" cy="43704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развитие</a:t>
            </a: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 тембрового </a:t>
            </a:r>
            <a:r>
              <a:rPr lang="en-US" sz="1400" b="1" dirty="0" smtClean="0">
                <a:ea typeface="Batang" pitchFamily="18" charset="-127"/>
                <a:cs typeface="Times New Roman" pitchFamily="18" charset="0"/>
              </a:rPr>
              <a:t> </a:t>
            </a: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слуха</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«Нам игрушки принесли»</a:t>
            </a: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учить детей различать силу звучания.</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музыкальные игрушки (дудочка, колокольчик, музыкальный молоточек); кошка (мягкая игрушка); коробка.</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Воспитатель берет коробку, перевязанную лентой, достает оттуда кошку и поет песню «Серенькая кошечка» В. Витлина. Затем говорит, что в коробке лежат еще музыкальные игрушки, которые кошка даст детям, если они узнают их по звучанию. Педагог незаметно от детей (не ширмой) играет на муз. игрушках. Дети узнают их. Кошка дает игрушки ребенку, тот звенит колокольчиком. Затем кошка передает игрушку другому ребенку. Одна и та же дудочка передается, желательно иметь их несколько.</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Игру можно провести на праздничном утреннике или в часы досуга.</a:t>
            </a:r>
            <a:endParaRPr kumimoji="0" lang="ru-RU" sz="18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0"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5"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6" name="Rectangle 1"/>
          <p:cNvSpPr>
            <a:spLocks noChangeArrowheads="1"/>
          </p:cNvSpPr>
          <p:nvPr/>
        </p:nvSpPr>
        <p:spPr bwMode="auto">
          <a:xfrm>
            <a:off x="755576" y="511370"/>
            <a:ext cx="3312368"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lang="ru-RU" sz="1600" b="1" dirty="0">
              <a:ea typeface="Batang" pitchFamily="18" charset="-127"/>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развитие</a:t>
            </a:r>
            <a:r>
              <a:rPr kumimoji="0" lang="ru-RU" sz="1400" b="1" i="0" u="none" strike="noStrike" cap="none" normalizeH="0" dirty="0" smtClean="0">
                <a:ln>
                  <a:noFill/>
                </a:ln>
                <a:solidFill>
                  <a:schemeClr val="tx1"/>
                </a:solidFill>
                <a:effectLst/>
                <a:ea typeface="Batang" pitchFamily="18" charset="-127"/>
                <a:cs typeface="Times New Roman" pitchFamily="18" charset="0"/>
              </a:rPr>
              <a:t>  </a:t>
            </a:r>
            <a:r>
              <a:rPr lang="en-US" sz="1400" b="1" dirty="0" smtClean="0">
                <a:ea typeface="Batang" pitchFamily="18" charset="-127"/>
                <a:cs typeface="Times New Roman" pitchFamily="18" charset="0"/>
              </a:rPr>
              <a:t>     </a:t>
            </a:r>
            <a:endParaRPr lang="ru-RU" sz="1400" b="1" dirty="0" smtClean="0">
              <a:ea typeface="Batang" pitchFamily="18" charset="-127"/>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ритмического слуха</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«Кукла шагает и бегает»</a:t>
            </a: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учить детей различать музыку разного ритма. Необходимо знание песенки «Что за куколка у нас» сл.Ю. Островского, муз. Е. Тиличеевой</a:t>
            </a:r>
            <a:endParaRPr kumimoji="0" lang="en-US" sz="1200" b="0"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1.Что за куколка у нас, сладко спит она сейчас,</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Коля с ней играть начнет – кукла встанет и пойдет.</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2.Что за куколка у нас, сладко спит она сейчас.</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Таня с ней играть начнет – кукла встанет и пойдет.</a:t>
            </a:r>
            <a:endParaRPr kumimoji="0" lang="en-US" sz="12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Кукла</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воспитатель дает кому – либо из детей куклу и поет один из куплетов песенки. Ребенок «укачивает» куклу. Затем исполняется музыка марша или бега, и кукла в руках ребенка «шагает» или «бегает».</a:t>
            </a:r>
            <a:endParaRPr kumimoji="0" lang="ru-RU" sz="1200" b="0" i="0" u="none" strike="noStrike" cap="none" normalizeH="0" baseline="0" dirty="0" smtClean="0">
              <a:ln>
                <a:noFill/>
              </a:ln>
              <a:solidFill>
                <a:schemeClr val="tx1"/>
              </a:solidFill>
              <a:effectLst/>
              <a:cs typeface="Arial" pitchFamily="34" charset="0"/>
            </a:endParaRPr>
          </a:p>
        </p:txBody>
      </p:sp>
      <p:pic>
        <p:nvPicPr>
          <p:cNvPr id="7" name="Рисунок 6" descr="http://2.st.violity.com/auction/big/auctions/74/40/8/7440802.jpg"/>
          <p:cNvPicPr/>
          <p:nvPr/>
        </p:nvPicPr>
        <p:blipFill>
          <a:blip r:embed="rId3" cstate="print"/>
          <a:srcRect/>
          <a:stretch>
            <a:fillRect/>
          </a:stretch>
        </p:blipFill>
        <p:spPr bwMode="auto">
          <a:xfrm>
            <a:off x="724888" y="978297"/>
            <a:ext cx="792088" cy="1152128"/>
          </a:xfrm>
          <a:prstGeom prst="rect">
            <a:avLst/>
          </a:prstGeom>
          <a:ln>
            <a:noFill/>
          </a:ln>
          <a:effectLst>
            <a:softEdge rad="112500"/>
          </a:effectLst>
        </p:spPr>
      </p:pic>
      <p:sp>
        <p:nvSpPr>
          <p:cNvPr id="8" name="Rectangle 2"/>
          <p:cNvSpPr>
            <a:spLocks noChangeArrowheads="1"/>
          </p:cNvSpPr>
          <p:nvPr/>
        </p:nvSpPr>
        <p:spPr bwMode="auto">
          <a:xfrm>
            <a:off x="5364088" y="1376482"/>
            <a:ext cx="3096344"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жанра</a:t>
            </a:r>
            <a:r>
              <a:rPr lang="ru-RU" sz="1400" dirty="0">
                <a:cs typeface="Arial" pitchFamily="34" charset="0"/>
              </a:rPr>
              <a:t> </a:t>
            </a:r>
            <a:endParaRPr lang="ru-RU" sz="1400" dirty="0" smtClean="0">
              <a:cs typeface="Arial" pitchFamily="34"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 развитие памяти</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«Разбудим Таню»</a:t>
            </a:r>
            <a:endParaRPr kumimoji="0" lang="en-US" sz="14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учить детей различать музыку разного</a:t>
            </a:r>
            <a:r>
              <a:rPr kumimoji="0" lang="ru-RU" sz="1200" b="0" i="0" u="none" strike="noStrike" cap="none" normalizeH="0" dirty="0" smtClean="0">
                <a:ln>
                  <a:noFill/>
                </a:ln>
                <a:solidFill>
                  <a:schemeClr val="tx1"/>
                </a:solidFill>
                <a:effectLst/>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характера: ласковую колыбельную, веселую</a:t>
            </a:r>
            <a:r>
              <a:rPr kumimoji="0" lang="ru-RU" sz="1200" b="0" i="0" u="none" strike="noStrike" cap="none" normalizeH="0" dirty="0" smtClean="0">
                <a:ln>
                  <a:noFill/>
                </a:ln>
                <a:solidFill>
                  <a:schemeClr val="tx1"/>
                </a:solidFill>
                <a:effectLst/>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плясовую. Выполнять действия соответствующие данной музыке.</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кукла, игрушки (собачка, петушок, мишка)</a:t>
            </a:r>
            <a:r>
              <a:rPr lang="ru-RU" sz="1200" dirty="0" smtClean="0">
                <a:ea typeface="Batang" pitchFamily="18" charset="-127"/>
                <a:cs typeface="Times New Roman" pitchFamily="18" charset="0"/>
              </a:rPr>
              <a:t>.</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воспитатель, напевая «Колыбельную», «укачивает» куклу. Затем предлагает детям разбудить ее. Дети зовут куклу по имени или хлопают в ладоши под веселую музыку – «кукла просыпается». При повторном исполнении песни куклу могут разбудить игрушки «собачка», «петушок», «мишка».</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0"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5"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6" name="Rectangle 1"/>
          <p:cNvSpPr>
            <a:spLocks noChangeArrowheads="1"/>
          </p:cNvSpPr>
          <p:nvPr/>
        </p:nvSpPr>
        <p:spPr bwMode="auto">
          <a:xfrm>
            <a:off x="723528" y="1129873"/>
            <a:ext cx="3240360" cy="45089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развитие</a:t>
            </a:r>
          </a:p>
          <a:p>
            <a:pPr marL="0" marR="0" lvl="0" indent="449263" algn="ctr" defTabSz="914400" rtl="0" eaLnBrk="1" fontAlgn="base" latinLnBrk="0" hangingPunct="1">
              <a:lnSpc>
                <a:spcPct val="100000"/>
              </a:lnSpc>
              <a:spcBef>
                <a:spcPct val="0"/>
              </a:spcBef>
              <a:spcAft>
                <a:spcPct val="0"/>
              </a:spcAft>
              <a:buClrTx/>
              <a:buSzTx/>
              <a:buFontTx/>
              <a:buNone/>
              <a:tabLst/>
            </a:pPr>
            <a:r>
              <a:rPr lang="ru-RU" sz="1400" dirty="0" smtClean="0">
                <a:cs typeface="Arial" pitchFamily="34" charset="0"/>
              </a:rPr>
              <a:t> </a:t>
            </a: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звуковысотного слуха</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«Кто в домике живет?»</a:t>
            </a: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учить детей различать высоту звуков.</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на карточке нарисован красочный терем в два этажа: нижние окна большие, верхние – поменьше. Внизу под каждым окном изображены рисунки: кошка, медведь, птица. Каждое окошко открывается и закрывается. Внутри него находятся вставные кармашки, куда вставляются картинки перечисленных животных, а также картинки с изображением детенышей этих животных.</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воспитатель рассаживает детей полукругом и показывает дом-теремок, в котором живут кошка с котенком, птица и птенчиком и медведь с медвежонком. «На первом этаже, - говорит воспитатель, - живут мамы, на втором (с маленькими окошками) – их дети. </a:t>
            </a:r>
            <a:endParaRPr kumimoji="0" lang="ru-RU" sz="1200" b="0" i="0" u="none" strike="noStrike" cap="none" normalizeH="0" baseline="0" dirty="0" smtClean="0">
              <a:ln>
                <a:noFill/>
              </a:ln>
              <a:solidFill>
                <a:schemeClr val="tx1"/>
              </a:solidFill>
              <a:effectLst/>
              <a:cs typeface="Arial" pitchFamily="34" charset="0"/>
            </a:endParaRPr>
          </a:p>
        </p:txBody>
      </p:sp>
      <p:sp>
        <p:nvSpPr>
          <p:cNvPr id="8" name="Rectangle 2"/>
          <p:cNvSpPr>
            <a:spLocks noChangeArrowheads="1"/>
          </p:cNvSpPr>
          <p:nvPr/>
        </p:nvSpPr>
        <p:spPr bwMode="auto">
          <a:xfrm>
            <a:off x="5292080" y="-160803"/>
            <a:ext cx="3128392"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lang="ru-RU" sz="1200" dirty="0">
              <a:ea typeface="Batang" pitchFamily="18" charset="-127"/>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lang="ru-RU" sz="1200" dirty="0">
              <a:ea typeface="Batang" pitchFamily="18" charset="-127"/>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lang="ru-RU" sz="1200" dirty="0">
              <a:ea typeface="Batang" pitchFamily="18" charset="-127"/>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Однажды все ушли гулять в лес, а когда вернулись домой, то перепутали</a:t>
            </a:r>
            <a:r>
              <a:rPr lang="ru-RU" sz="1200" dirty="0">
                <a:cs typeface="Arial" pitchFamily="34"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кто где живет. Поможем им найти свои комнаты».</a:t>
            </a:r>
            <a:endParaRPr kumimoji="0" lang="ru-RU" sz="1200" b="0" i="0" u="none" strike="noStrike" cap="none" normalizeH="0" baseline="0" dirty="0" smtClean="0">
              <a:ln>
                <a:noFill/>
              </a:ln>
              <a:solidFill>
                <a:schemeClr val="tx1"/>
              </a:solidFill>
              <a:effectLst/>
              <a:cs typeface="Arial" pitchFamily="34" charset="0"/>
            </a:endParaRPr>
          </a:p>
          <a:p>
            <a:pPr marL="0" marR="0" lvl="0" indent="17780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Раздает каждому по одной карточке. Проигрывается знакомая мелодия в различных регистрах. Например, звучит мелодия песни «Серенькая кошечка» В. Витлина. Ребенок, у которого соответствующая карточка, вставляет ее в окошечко первого этажа напротив рисунка, изображенного на домике. Звучит та же мелодия, на октаву выше. Встает ребенок с карточкой котенка и помещает ее в окошечке на втором этаже. Так же игра проводится с музыкой про птичку и медведя. Она продолжается до сих пор, пока все карточки не будут вставлены в кармашки. </a:t>
            </a:r>
          </a:p>
          <a:p>
            <a:pPr marL="0" marR="0" lvl="0" indent="17780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В конце игры воспитатель поощряет правильные ответы. Если кто-то ошибся, объясняет .что медведь не поместится в кроватку кошечки и не сможет сесть за ее стол, и т.д.</a:t>
            </a:r>
            <a:endParaRPr kumimoji="0" lang="ru-RU" sz="1200" b="0" i="0" u="none" strike="noStrike" cap="none" normalizeH="0" baseline="0" dirty="0" smtClean="0">
              <a:ln>
                <a:noFill/>
              </a:ln>
              <a:solidFill>
                <a:schemeClr val="tx1"/>
              </a:solidFill>
              <a:effectLst/>
              <a:cs typeface="Arial" pitchFamily="34" charset="0"/>
            </a:endParaRPr>
          </a:p>
        </p:txBody>
      </p:sp>
      <p:pic>
        <p:nvPicPr>
          <p:cNvPr id="9" name="Рисунок 8" descr="http://toptopov.ru/wp-content/uploads/2015/03/teremok-08.jpg"/>
          <p:cNvPicPr/>
          <p:nvPr/>
        </p:nvPicPr>
        <p:blipFill rotWithShape="1">
          <a:blip r:embed="rId3" cstate="print"/>
          <a:srcRect b="19141"/>
          <a:stretch/>
        </p:blipFill>
        <p:spPr bwMode="auto">
          <a:xfrm>
            <a:off x="146123" y="841147"/>
            <a:ext cx="1552128" cy="1003528"/>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0"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5"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6" name="Rectangle 1"/>
          <p:cNvSpPr>
            <a:spLocks noChangeArrowheads="1"/>
          </p:cNvSpPr>
          <p:nvPr/>
        </p:nvSpPr>
        <p:spPr bwMode="auto">
          <a:xfrm>
            <a:off x="611560" y="835115"/>
            <a:ext cx="3384376" cy="51860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развитие </a:t>
            </a: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звуковысотного слуха</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«Где мои детки?»</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Четыре больших карточки и несколько маленьких (по числу играющих). На больших карточках изображены гусь, утка, курица, птица; на маленьких — утята, гусята, цыплята, птенчики в гнездышке.</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Дети сидят полукругом напротив воспитателя, у каждого по одной маленькой карточке. Воспитатель предлагает поиграть и начинает рассказ: «В одном дворе жили курица с цыплятами, гусь с гусятами, утка  утятами, а на дереве в гнездышке птица с птенчиками. Однажды подул сильный ветер. Пошел дождь, и все спрятались. Мамы-птицы потеряли своих детей. Первой стала звать своих детей утка (показывает картинку) : «Где мои утята, милые ребята? Кря-кря!» (поет на ре первой октавы).</a:t>
            </a:r>
            <a:endParaRPr kumimoji="0" lang="ru-RU" sz="11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Дети, у которых на карточках изображены утята, поднимают их и отвечают: «Кря-кря, мы здесь» (поют на звуке ля второй октавы).Воспитатель забирает у ребят карточки и продолжает: «Обрадовалась уточка, что нашла своих утят. Вышла мама-курица и тоже стала звать своих детей: «Где мои цыплята, милые ребята? Ко-ко!» (поет на ре первой октавы). Игра продолжается, пока все птицы не найдут своих детей.</a:t>
            </a:r>
            <a:endParaRPr kumimoji="0" lang="ru-RU" sz="1100" b="0" i="0" u="none" strike="noStrike" cap="none" normalizeH="0" baseline="0" dirty="0" smtClean="0">
              <a:ln>
                <a:noFill/>
              </a:ln>
              <a:solidFill>
                <a:schemeClr val="tx1"/>
              </a:solidFill>
              <a:effectLst/>
              <a:cs typeface="Arial" pitchFamily="34" charset="0"/>
            </a:endParaRPr>
          </a:p>
        </p:txBody>
      </p:sp>
      <p:pic>
        <p:nvPicPr>
          <p:cNvPr id="7" name="Рисунок 6" descr="http://amelica.com/wp-content/uploads/2015/03/razvivayushchie-igry-dlya-detey-gde-chey-malysh33.jpg"/>
          <p:cNvPicPr/>
          <p:nvPr/>
        </p:nvPicPr>
        <p:blipFill>
          <a:blip r:embed="rId3" cstate="print"/>
          <a:srcRect r="75451"/>
          <a:stretch>
            <a:fillRect/>
          </a:stretch>
        </p:blipFill>
        <p:spPr bwMode="auto">
          <a:xfrm>
            <a:off x="5580112" y="1484784"/>
            <a:ext cx="1152127" cy="1368152"/>
          </a:xfrm>
          <a:prstGeom prst="rect">
            <a:avLst/>
          </a:prstGeom>
          <a:noFill/>
          <a:ln w="9525">
            <a:noFill/>
            <a:miter lim="800000"/>
            <a:headEnd/>
            <a:tailEnd/>
          </a:ln>
        </p:spPr>
      </p:pic>
      <p:pic>
        <p:nvPicPr>
          <p:cNvPr id="8" name="Рисунок 7" descr="http://amelica.com/wp-content/uploads/2015/03/razvivayushchie-igry-dlya-detey-gde-chey-malysh33.jpg"/>
          <p:cNvPicPr/>
          <p:nvPr/>
        </p:nvPicPr>
        <p:blipFill>
          <a:blip r:embed="rId3" cstate="print"/>
          <a:srcRect l="24391" r="50044"/>
          <a:stretch>
            <a:fillRect/>
          </a:stretch>
        </p:blipFill>
        <p:spPr bwMode="auto">
          <a:xfrm>
            <a:off x="7092280" y="1700808"/>
            <a:ext cx="1152128" cy="1488558"/>
          </a:xfrm>
          <a:prstGeom prst="rect">
            <a:avLst/>
          </a:prstGeom>
          <a:noFill/>
          <a:ln w="9525">
            <a:noFill/>
            <a:miter lim="800000"/>
            <a:headEnd/>
            <a:tailEnd/>
          </a:ln>
        </p:spPr>
      </p:pic>
      <p:pic>
        <p:nvPicPr>
          <p:cNvPr id="9" name="Рисунок 8" descr="http://amelica.com/wp-content/uploads/2015/03/razvivayushchie-igry-dlya-detey-gde-chey-malysh33.jpg"/>
          <p:cNvPicPr/>
          <p:nvPr/>
        </p:nvPicPr>
        <p:blipFill>
          <a:blip r:embed="rId3" cstate="print"/>
          <a:srcRect l="49598" r="24734"/>
          <a:stretch>
            <a:fillRect/>
          </a:stretch>
        </p:blipFill>
        <p:spPr bwMode="auto">
          <a:xfrm>
            <a:off x="5652120" y="3284984"/>
            <a:ext cx="1152128" cy="1584176"/>
          </a:xfrm>
          <a:prstGeom prst="rect">
            <a:avLst/>
          </a:prstGeom>
          <a:noFill/>
          <a:ln w="9525">
            <a:noFill/>
            <a:miter lim="800000"/>
            <a:headEnd/>
            <a:tailEnd/>
          </a:ln>
        </p:spPr>
      </p:pic>
      <p:pic>
        <p:nvPicPr>
          <p:cNvPr id="10" name="Рисунок 9" descr="http://amelica.com/wp-content/uploads/2015/03/razvivayushchie-igry-dlya-detey-gde-chey-malysh33.jpg"/>
          <p:cNvPicPr/>
          <p:nvPr/>
        </p:nvPicPr>
        <p:blipFill>
          <a:blip r:embed="rId3" cstate="print"/>
          <a:srcRect l="75005"/>
          <a:stretch>
            <a:fillRect/>
          </a:stretch>
        </p:blipFill>
        <p:spPr bwMode="auto">
          <a:xfrm>
            <a:off x="7164288" y="3717032"/>
            <a:ext cx="1152128" cy="152529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0"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5"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6" name="Rectangle 1"/>
          <p:cNvSpPr>
            <a:spLocks noChangeArrowheads="1"/>
          </p:cNvSpPr>
          <p:nvPr/>
        </p:nvSpPr>
        <p:spPr bwMode="auto">
          <a:xfrm>
            <a:off x="683568" y="880120"/>
            <a:ext cx="3312368"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       </a:t>
            </a: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развитие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звуковысотного слуха</a:t>
            </a:r>
            <a:endParaRPr kumimoji="0" lang="ru-RU" sz="14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       «Чудесный мешочек»</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       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Небольшой мешочек, красиво оформленный </a:t>
            </a:r>
            <a:r>
              <a:rPr lang="ru-RU" sz="1200" dirty="0">
                <a:cs typeface="Arial" pitchFamily="34"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аппликацией. В нем игрушки: мишка, заяц, птичка, кошка, петушок. </a:t>
            </a:r>
            <a:r>
              <a:rPr lang="ru-RU" sz="1200" dirty="0">
                <a:cs typeface="Arial" pitchFamily="34"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Можно использовать  персонажи из кукольного театра.</a:t>
            </a:r>
            <a:endParaRPr lang="ru-RU" sz="1200" dirty="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      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Участвует вся группа. «Дети,— говорит воспитатель,— к нам на занятие пришли гости. Но где же они спрятались? Может быть, здесь?</a:t>
            </a:r>
            <a:r>
              <a:rPr kumimoji="0" lang="ru-RU" sz="1200" b="0" i="0" u="none" strike="noStrike" cap="none" normalizeH="0" dirty="0" smtClean="0">
                <a:ln>
                  <a:noFill/>
                </a:ln>
                <a:solidFill>
                  <a:schemeClr val="tx1"/>
                </a:solidFill>
                <a:effectLst/>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(Показывает мешочек.) Сейчас мы послушаем музыку и узнаем, кто там». Музыкальный руководитель проигрывает мелодии знакомых детям произведений: «Петушок» — русская народная мелодия, «Серенькая кошечка» В. Витлина, «Воробушки» М. Красева, «Медведь» В. Ребикова и др.Дети узнают музыку, кто-либо из них достает из мешочка соответствующую игрушку и</a:t>
            </a:r>
            <a:r>
              <a:rPr lang="ru-RU" sz="1200" dirty="0">
                <a:cs typeface="Arial" pitchFamily="34"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показывает всем.</a:t>
            </a:r>
            <a:endParaRPr kumimoji="0" lang="ru-RU"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5364088" y="1196752"/>
            <a:ext cx="3096344" cy="35086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      Игра </a:t>
            </a:r>
            <a:r>
              <a:rPr lang="ru-RU" sz="1400" dirty="0" smtClean="0">
                <a:cs typeface="Arial" pitchFamily="34" charset="0"/>
              </a:rPr>
              <a:t> </a:t>
            </a: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на развитие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 звуковысотного слуха</a:t>
            </a:r>
            <a:endParaRPr kumimoji="0" lang="ru-RU" sz="14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      «Подумай и отгадай»</a:t>
            </a:r>
            <a:endParaRPr kumimoji="0" lang="ru-RU" sz="14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       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Карточки (по числу играющих), на которых изображены медведь, зайчик, птичка.</a:t>
            </a:r>
            <a:endParaRPr lang="ru-RU" sz="1200" dirty="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dirty="0" smtClean="0">
                <a:ln>
                  <a:noFill/>
                </a:ln>
                <a:solidFill>
                  <a:schemeClr val="tx1"/>
                </a:solidFill>
                <a:effectLst/>
                <a:ea typeface="Batang" pitchFamily="18" charset="-127"/>
                <a:cs typeface="Arial" pitchFamily="34" charset="0"/>
              </a:rPr>
              <a:t>           </a:t>
            </a: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Детям раздают по одной карточке. На фортепиано или в грамзаписи звучит мелодия: «Зайчик» М. Старокадомского, «Медведь» В. Ребикова, «Воробушки» М. Красева, Дети узнают мелодию и поднимают нужную карточку. Например, после песни «Медведь» В. Ребикова поднимают карточку с</a:t>
            </a:r>
            <a:r>
              <a:rPr lang="ru-RU" sz="1200" dirty="0">
                <a:cs typeface="Arial" pitchFamily="34" charset="0"/>
              </a:rPr>
              <a:t> </a:t>
            </a:r>
            <a:r>
              <a:rPr lang="ru-RU" sz="1200" dirty="0" smtClean="0">
                <a:cs typeface="Arial" pitchFamily="34"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изображением медведя.</a:t>
            </a:r>
            <a:endParaRPr kumimoji="0" lang="ru-RU"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0" name="Picture 2" descr="C:\Users\Tanya\Desktop\image1.jpe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5" name="Picture 2" descr="C:\Users\Tanya\Desktop\image1.jpe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6" name="Rectangle 1"/>
          <p:cNvSpPr>
            <a:spLocks noChangeArrowheads="1"/>
          </p:cNvSpPr>
          <p:nvPr/>
        </p:nvSpPr>
        <p:spPr bwMode="auto">
          <a:xfrm>
            <a:off x="643608" y="1043151"/>
            <a:ext cx="3240360" cy="4493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a:t>
            </a:r>
            <a:r>
              <a:rPr lang="ru-RU" sz="1400" dirty="0">
                <a:cs typeface="Arial" pitchFamily="34" charset="0"/>
              </a:rPr>
              <a:t> </a:t>
            </a: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на развитие    звуковысотного слуха</a:t>
            </a:r>
            <a:endParaRPr lang="ru-RU" sz="1400" dirty="0">
              <a:cs typeface="Arial" pitchFamily="34" charset="0"/>
            </a:endParaRPr>
          </a:p>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«Курица и цыплята»</a:t>
            </a:r>
            <a:endParaRPr kumimoji="0" lang="ru-RU" sz="14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lang="ru-RU" sz="800" dirty="0">
              <a:ea typeface="Batang" pitchFamily="18" charset="-127"/>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Домик, кукла Маша, металлофон. Все раскладывается на столе. У детей в руках игрушечные птицы (курица и цыплята).</a:t>
            </a:r>
            <a:endParaRPr lang="ru-RU" sz="1200" dirty="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Дети рассаживаются вокруг стола. Воспитатель берет куклу и говорит: «В этом домике живет кукла Маша, у нее есть много кур и цыплят. Их пора кормить, но они разбежались. Маша, позови своих кур. Послушайте, ребята, кого зовет Маша», играет на металлофоне ре второй октавы. Дети с цыплятами в руках встают и ставят их перед Машей. Кукла кормит птиц. Воспитатель просит детей спеть тоненьким голосом, как цыплята, «пи-пи-пи». Затем кукла Маша зовет кур — воспитатель играет на металлофоне ре первой октавы. Дети ставят фигурки кур на стол перед Машей и поют на этом же звуке «ко-ко-ко».</a:t>
            </a:r>
            <a:endParaRPr kumimoji="0" lang="ru-RU" sz="1200" b="0" i="0" u="none" strike="noStrike" cap="none" normalizeH="0" baseline="0" dirty="0" smtClean="0">
              <a:ln>
                <a:noFill/>
              </a:ln>
              <a:solidFill>
                <a:schemeClr val="tx1"/>
              </a:solidFill>
              <a:effectLst/>
              <a:cs typeface="Arial" pitchFamily="34" charset="0"/>
            </a:endParaRPr>
          </a:p>
        </p:txBody>
      </p:sp>
      <p:pic>
        <p:nvPicPr>
          <p:cNvPr id="7" name="Рисунок 6" descr="http://900igr.net/datai/o-zhivotnykh/U-kogo-kakie-mamy.files/0007-006-Mama-kuritsa.jpg"/>
          <p:cNvPicPr/>
          <p:nvPr/>
        </p:nvPicPr>
        <p:blipFill>
          <a:blip r:embed="rId3" cstate="print"/>
          <a:srcRect/>
          <a:stretch>
            <a:fillRect/>
          </a:stretch>
        </p:blipFill>
        <p:spPr bwMode="auto">
          <a:xfrm>
            <a:off x="1816642" y="5277758"/>
            <a:ext cx="1618244" cy="1089361"/>
          </a:xfrm>
          <a:prstGeom prst="rect">
            <a:avLst/>
          </a:prstGeom>
          <a:ln>
            <a:noFill/>
          </a:ln>
          <a:effectLst>
            <a:softEdge rad="112500"/>
          </a:effectLst>
        </p:spPr>
      </p:pic>
      <p:sp>
        <p:nvSpPr>
          <p:cNvPr id="8" name="Rectangle 2"/>
          <p:cNvSpPr>
            <a:spLocks noChangeArrowheads="1"/>
          </p:cNvSpPr>
          <p:nvPr/>
        </p:nvSpPr>
        <p:spPr bwMode="auto">
          <a:xfrm>
            <a:off x="5292080" y="1271518"/>
            <a:ext cx="3168352" cy="36163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a:t>
            </a:r>
            <a:r>
              <a:rPr lang="ru-RU" sz="1400" dirty="0">
                <a:cs typeface="Arial" pitchFamily="34" charset="0"/>
              </a:rPr>
              <a:t> </a:t>
            </a: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на развитие                                      звуковысотного слуха</a:t>
            </a:r>
            <a:endParaRPr lang="ru-RU" sz="1400" dirty="0" smtClean="0">
              <a:cs typeface="Arial" pitchFamily="34" charset="0"/>
            </a:endParaRPr>
          </a:p>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«Угадай-ка»</a:t>
            </a:r>
            <a:endParaRPr kumimoji="0" lang="ru-RU" sz="14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8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4—6 бо</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льших карточек — каждая разделе</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на на две части. На первой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половине изображен гусь, на вто</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рой — гусенок (утка — утенок, кошка — котенок, корова — т</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е</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ленок и т.д.). Ф</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ишки — по две на карточку.</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Игра проводится с подгруппой детей (4—6) за столом. У каждого одна карте</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и две фишки. Воспитатель произ</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носит: «Га-га-га» (поет на ре первой октавы). Дети, у которых на карточке изображен гусь, д</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олжны закрыть его фишкой. Воспи</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татель произносит: «Га-га-га» (поет на ля первой октавы), дети закрывают фишкой картинку с гусенком.</a:t>
            </a:r>
            <a:endParaRPr kumimoji="0" lang="ru-RU" sz="18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3580</TotalTime>
  <Words>3116</Words>
  <Application>Microsoft Office PowerPoint</Application>
  <PresentationFormat>Экран (4:3)</PresentationFormat>
  <Paragraphs>468</Paragraphs>
  <Slides>23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23</vt:i4>
      </vt:variant>
    </vt:vector>
  </HeadingPairs>
  <TitlesOfParts>
    <vt:vector size="28" baseType="lpstr">
      <vt:lpstr>Batang</vt: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RePack by SPecialiST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Tanya</dc:creator>
  <cp:lastModifiedBy>Учетная запись Майкрософт</cp:lastModifiedBy>
  <cp:revision>58</cp:revision>
  <dcterms:created xsi:type="dcterms:W3CDTF">2016-04-21T02:35:40Z</dcterms:created>
  <dcterms:modified xsi:type="dcterms:W3CDTF">2020-03-26T05:27:38Z</dcterms:modified>
</cp:coreProperties>
</file>