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58" r:id="rId5"/>
    <p:sldId id="278" r:id="rId6"/>
    <p:sldId id="280" r:id="rId7"/>
    <p:sldId id="281" r:id="rId8"/>
    <p:sldId id="282" r:id="rId9"/>
    <p:sldId id="259" r:id="rId10"/>
    <p:sldId id="260" r:id="rId11"/>
    <p:sldId id="263" r:id="rId12"/>
    <p:sldId id="264" r:id="rId13"/>
    <p:sldId id="276" r:id="rId14"/>
    <p:sldId id="265" r:id="rId15"/>
    <p:sldId id="266" r:id="rId16"/>
    <p:sldId id="267" r:id="rId17"/>
    <p:sldId id="269" r:id="rId18"/>
    <p:sldId id="270" r:id="rId19"/>
    <p:sldId id="271" r:id="rId20"/>
    <p:sldId id="275" r:id="rId21"/>
    <p:sldId id="274" r:id="rId22"/>
    <p:sldId id="285" r:id="rId23"/>
    <p:sldId id="286" r:id="rId24"/>
    <p:sldId id="287" r:id="rId25"/>
    <p:sldId id="27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60"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03.04.2020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03.04.2020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03.04.2020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03.04.2020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03.04.2020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03.04.2020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03.04.2020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03.04.2020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39552" y="620688"/>
            <a:ext cx="7920880" cy="2448272"/>
          </a:xfrm>
        </p:spPr>
        <p:style>
          <a:lnRef idx="0">
            <a:schemeClr val="accent4"/>
          </a:lnRef>
          <a:fillRef idx="3">
            <a:schemeClr val="accent4"/>
          </a:fillRef>
          <a:effectRef idx="3">
            <a:schemeClr val="accent4"/>
          </a:effectRef>
          <a:fontRef idx="minor">
            <a:schemeClr val="lt1"/>
          </a:fontRef>
        </p:style>
        <p:txBody>
          <a:bodyPr>
            <a:noAutofit/>
          </a:bodyPr>
          <a:lstStyle/>
          <a:p>
            <a:pPr algn="ctr"/>
            <a:r>
              <a:rPr lang="ru-RU"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Детские музыкальные инструменты </a:t>
            </a:r>
            <a:r>
              <a:rPr lang="ru-RU" sz="18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a:t>
            </a:r>
            <a:r>
              <a:rPr lang="ru-RU"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своими руками.</a:t>
            </a:r>
            <a:endParaRPr lang="ru-RU"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971600" y="2786058"/>
            <a:ext cx="7416824" cy="32861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Рисунок 3" descr="http://www.muz-urok.ru/dop_igr_sharad/0000028629.gif"/>
          <p:cNvPicPr/>
          <p:nvPr/>
        </p:nvPicPr>
        <p:blipFill>
          <a:blip r:embed="rId3" cstate="print"/>
          <a:srcRect/>
          <a:stretch>
            <a:fillRect/>
          </a:stretch>
        </p:blipFill>
        <p:spPr bwMode="auto">
          <a:xfrm>
            <a:off x="7668344" y="3429000"/>
            <a:ext cx="1008112" cy="12961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descr="http://www.muz-urok.ru/dop_igr_sharad/0000028629.gif"/>
          <p:cNvPicPr/>
          <p:nvPr/>
        </p:nvPicPr>
        <p:blipFill>
          <a:blip r:embed="rId3" cstate="print"/>
          <a:srcRect/>
          <a:stretch>
            <a:fillRect/>
          </a:stretch>
        </p:blipFill>
        <p:spPr bwMode="auto">
          <a:xfrm>
            <a:off x="7668344" y="5157192"/>
            <a:ext cx="1115616" cy="10801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Рисунок 5" descr="http://www.muz-urok.ru/dop_igr_sharad/0000028629.gif"/>
          <p:cNvPicPr/>
          <p:nvPr/>
        </p:nvPicPr>
        <p:blipFill>
          <a:blip r:embed="rId3" cstate="print"/>
          <a:srcRect/>
          <a:stretch>
            <a:fillRect/>
          </a:stretch>
        </p:blipFill>
        <p:spPr bwMode="auto">
          <a:xfrm>
            <a:off x="0" y="3212976"/>
            <a:ext cx="899592" cy="31683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Рисунок 6" descr="http://www.muz-urok.ru/dop_igr_sharad/0000028629.gif"/>
          <p:cNvPicPr/>
          <p:nvPr/>
        </p:nvPicPr>
        <p:blipFill>
          <a:blip r:embed="rId3" cstate="print"/>
          <a:srcRect/>
          <a:stretch>
            <a:fillRect/>
          </a:stretch>
        </p:blipFill>
        <p:spPr bwMode="auto">
          <a:xfrm>
            <a:off x="8028384" y="188640"/>
            <a:ext cx="577974" cy="108012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60648"/>
            <a:ext cx="8686800" cy="1512168"/>
          </a:xfrm>
        </p:spPr>
        <p:txBody>
          <a:bodyPr>
            <a:noAutofit/>
          </a:bodyPr>
          <a:lstStyle/>
          <a:p>
            <a:pPr algn="ctr"/>
            <a:r>
              <a:rPr lang="ru-RU" sz="32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Берем старые варежки и ненужные пуговицы</a:t>
            </a:r>
            <a:endParaRPr lang="ru-RU" sz="32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Содержимое 4" descr="Фото0274.jpg"/>
          <p:cNvPicPr>
            <a:picLocks noGrp="1" noChangeAspect="1"/>
          </p:cNvPicPr>
          <p:nvPr>
            <p:ph sz="half" idx="1"/>
          </p:nvPr>
        </p:nvPicPr>
        <p:blipFill>
          <a:blip r:embed="rId2" cstate="print"/>
          <a:stretch>
            <a:fillRect/>
          </a:stretch>
        </p:blipFill>
        <p:spPr>
          <a:xfrm>
            <a:off x="495300" y="1988840"/>
            <a:ext cx="4076700" cy="3744416"/>
          </a:xfrm>
          <a:prstGeom prst="ellipse">
            <a:avLst/>
          </a:prstGeom>
          <a:ln>
            <a:noFill/>
          </a:ln>
          <a:effectLst>
            <a:softEdge rad="112500"/>
          </a:effectLst>
        </p:spPr>
      </p:pic>
      <p:pic>
        <p:nvPicPr>
          <p:cNvPr id="6" name="Содержимое 5" descr="Фото0275.jpg"/>
          <p:cNvPicPr>
            <a:picLocks noGrp="1" noChangeAspect="1"/>
          </p:cNvPicPr>
          <p:nvPr>
            <p:ph sz="half" idx="2"/>
          </p:nvPr>
        </p:nvPicPr>
        <p:blipFill>
          <a:blip r:embed="rId3" cstate="print"/>
          <a:stretch>
            <a:fillRect/>
          </a:stretch>
        </p:blipFill>
        <p:spPr>
          <a:xfrm>
            <a:off x="4644008" y="1988840"/>
            <a:ext cx="4080892" cy="3744416"/>
          </a:xfrm>
          <a:prstGeom prst="ellipse">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1099592"/>
          </a:xfrm>
        </p:spPr>
        <p:txBody>
          <a:bodyPr>
            <a:normAutofit fontScale="90000"/>
          </a:bodyPr>
          <a:lstStyle/>
          <a:p>
            <a:pPr algn="ctr"/>
            <a:r>
              <a:rPr lang="ru-RU"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С тыльной стороны украшаем варежки бантиками</a:t>
            </a:r>
            <a:endParaRPr lang="ru-RU"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Содержимое 4" descr="Фото0282.jpg"/>
          <p:cNvPicPr>
            <a:picLocks noGrp="1" noChangeAspect="1"/>
          </p:cNvPicPr>
          <p:nvPr>
            <p:ph sz="half" idx="1"/>
          </p:nvPr>
        </p:nvPicPr>
        <p:blipFill>
          <a:blip r:embed="rId2" cstate="print"/>
          <a:stretch>
            <a:fillRect/>
          </a:stretch>
        </p:blipFill>
        <p:spPr>
          <a:xfrm rot="5400000">
            <a:off x="600149" y="2792339"/>
            <a:ext cx="3776307" cy="28893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Содержимое 5" descr="Фото0283.jpg"/>
          <p:cNvPicPr>
            <a:picLocks noGrp="1" noChangeAspect="1"/>
          </p:cNvPicPr>
          <p:nvPr>
            <p:ph sz="half" idx="2"/>
          </p:nvPr>
        </p:nvPicPr>
        <p:blipFill>
          <a:blip r:embed="rId3" cstate="print"/>
          <a:stretch>
            <a:fillRect/>
          </a:stretch>
        </p:blipFill>
        <p:spPr>
          <a:xfrm rot="5400000">
            <a:off x="4434458" y="2126382"/>
            <a:ext cx="3810000" cy="28148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936104"/>
          </a:xfrm>
        </p:spPr>
        <p:txBody>
          <a:bodyPr/>
          <a:lstStyle/>
          <a:p>
            <a:pPr algn="ctr"/>
            <a:r>
              <a:rPr lang="ru-RU"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Любуемся готовой работой</a:t>
            </a:r>
            <a:endParaRPr lang="ru-RU"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Рисунок 4" descr="Фото0285.jpg"/>
          <p:cNvPicPr>
            <a:picLocks noChangeAspect="1"/>
          </p:cNvPicPr>
          <p:nvPr/>
        </p:nvPicPr>
        <p:blipFill>
          <a:blip r:embed="rId2" cstate="print"/>
          <a:stretch>
            <a:fillRect/>
          </a:stretch>
        </p:blipFill>
        <p:spPr>
          <a:xfrm>
            <a:off x="4499992" y="3573016"/>
            <a:ext cx="4303662"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098" name="Picture 2" descr="C:\Documents and Settings\User\Рабочий стол\My photos\Фото0286.jpg"/>
          <p:cNvPicPr>
            <a:picLocks noChangeAspect="1" noChangeArrowheads="1"/>
          </p:cNvPicPr>
          <p:nvPr/>
        </p:nvPicPr>
        <p:blipFill>
          <a:blip r:embed="rId3" cstate="print"/>
          <a:srcRect/>
          <a:stretch>
            <a:fillRect/>
          </a:stretch>
        </p:blipFill>
        <p:spPr bwMode="auto">
          <a:xfrm>
            <a:off x="323528" y="3429000"/>
            <a:ext cx="4320480" cy="28803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Содержимое 3" descr="Фото0284.jpg"/>
          <p:cNvPicPr>
            <a:picLocks noGrp="1" noChangeAspect="1"/>
          </p:cNvPicPr>
          <p:nvPr>
            <p:ph idx="1"/>
          </p:nvPr>
        </p:nvPicPr>
        <p:blipFill>
          <a:blip r:embed="rId4" cstate="print"/>
          <a:stretch>
            <a:fillRect/>
          </a:stretch>
        </p:blipFill>
        <p:spPr>
          <a:xfrm>
            <a:off x="1835696" y="1196752"/>
            <a:ext cx="5311774" cy="252028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kladraz.ru/upload/blogs/2419_cc478133695be317c0742d3b3c48b4a0.jpg"/>
          <p:cNvPicPr/>
          <p:nvPr/>
        </p:nvPicPr>
        <p:blipFill>
          <a:blip r:embed="rId2">
            <a:extLst>
              <a:ext uri="{28A0092B-C50C-407E-A947-70E740481C1C}">
                <a14:useLocalDpi xmlns:a14="http://schemas.microsoft.com/office/drawing/2010/main"/>
              </a:ext>
            </a:extLst>
          </a:blip>
          <a:srcRect/>
          <a:stretch>
            <a:fillRect/>
          </a:stretch>
        </p:blipFill>
        <p:spPr bwMode="auto">
          <a:xfrm>
            <a:off x="500034" y="1357298"/>
            <a:ext cx="8001056" cy="49672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2000232" y="428604"/>
            <a:ext cx="5357850" cy="707886"/>
          </a:xfrm>
          <a:prstGeom prst="rect">
            <a:avLst/>
          </a:prstGeom>
          <a:noFill/>
        </p:spPr>
        <p:txBody>
          <a:bodyPr wrap="square" rtlCol="0">
            <a:spAutoFit/>
          </a:bodyPr>
          <a:lstStyle/>
          <a:p>
            <a:r>
              <a:rPr lang="ru-RU" sz="4000" b="1" dirty="0" smtClean="0">
                <a:solidFill>
                  <a:srgbClr val="C00000"/>
                </a:solidFill>
              </a:rPr>
              <a:t>            ШЕЙКЕР</a:t>
            </a:r>
            <a:endParaRPr lang="ru-RU" sz="4000" b="1"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936104"/>
          </a:xfrm>
        </p:spPr>
        <p:txBody>
          <a:bodyPr>
            <a:normAutofit/>
          </a:bodyPr>
          <a:lstStyle/>
          <a:p>
            <a:pPr algn="ctr"/>
            <a:r>
              <a:rPr lang="ru-RU" sz="54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маракас</a:t>
            </a:r>
            <a:endParaRPr lang="ru-RU" sz="54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sp>
        <p:nvSpPr>
          <p:cNvPr id="3" name="Содержимое 2"/>
          <p:cNvSpPr>
            <a:spLocks noGrp="1"/>
          </p:cNvSpPr>
          <p:nvPr>
            <p:ph idx="1"/>
          </p:nvPr>
        </p:nvSpPr>
        <p:spPr>
          <a:xfrm>
            <a:off x="304800" y="1268760"/>
            <a:ext cx="8686800" cy="4811365"/>
          </a:xfrm>
        </p:spPr>
        <p:txBody>
          <a:bodyPr>
            <a:normAutofit/>
          </a:bodyPr>
          <a:lstStyle/>
          <a:p>
            <a:pPr>
              <a:buNone/>
            </a:pPr>
            <a:r>
              <a:rPr lang="ru-RU" sz="2000" b="1" dirty="0" smtClean="0">
                <a:latin typeface="Georgia" pitchFamily="18" charset="0"/>
              </a:rPr>
              <a:t>       Всегда загадочно и желанно </a:t>
            </a:r>
          </a:p>
          <a:p>
            <a:pPr>
              <a:buNone/>
            </a:pPr>
            <a:r>
              <a:rPr lang="ru-RU" sz="2000" b="1" dirty="0" smtClean="0">
                <a:latin typeface="Georgia" pitchFamily="18" charset="0"/>
              </a:rPr>
              <a:t>исследование внутренностей </a:t>
            </a:r>
          </a:p>
          <a:p>
            <a:pPr>
              <a:buNone/>
            </a:pPr>
            <a:r>
              <a:rPr lang="ru-RU" sz="2000" b="1" dirty="0" smtClean="0">
                <a:latin typeface="Georgia" pitchFamily="18" charset="0"/>
              </a:rPr>
              <a:t>инструментов. Чтобы удовлетворить </a:t>
            </a:r>
          </a:p>
          <a:p>
            <a:pPr>
              <a:buNone/>
            </a:pPr>
            <a:r>
              <a:rPr lang="ru-RU" sz="2000" b="1" dirty="0" smtClean="0">
                <a:latin typeface="Georgia" pitchFamily="18" charset="0"/>
              </a:rPr>
              <a:t>любопытство своего чада. </a:t>
            </a:r>
          </a:p>
          <a:p>
            <a:pPr>
              <a:buNone/>
            </a:pPr>
            <a:r>
              <a:rPr lang="ru-RU" sz="2000" b="1" dirty="0" smtClean="0">
                <a:latin typeface="Georgia" pitchFamily="18" charset="0"/>
              </a:rPr>
              <a:t>Предлагаю сделать распространенный</a:t>
            </a:r>
          </a:p>
          <a:p>
            <a:pPr>
              <a:buNone/>
            </a:pPr>
            <a:r>
              <a:rPr lang="ru-RU" sz="2000" b="1" dirty="0" smtClean="0">
                <a:latin typeface="Georgia" pitchFamily="18" charset="0"/>
              </a:rPr>
              <a:t>в Южной Америке шумовой инструмент</a:t>
            </a:r>
          </a:p>
          <a:p>
            <a:pPr>
              <a:buNone/>
            </a:pPr>
            <a:r>
              <a:rPr lang="ru-RU" sz="2000" b="1" dirty="0" smtClean="0">
                <a:latin typeface="Georgia" pitchFamily="18" charset="0"/>
              </a:rPr>
              <a:t>маракас. </a:t>
            </a:r>
          </a:p>
          <a:p>
            <a:pPr>
              <a:buNone/>
            </a:pPr>
            <a:r>
              <a:rPr lang="ru-RU" sz="2000" b="1" dirty="0" smtClean="0">
                <a:latin typeface="Georgia" pitchFamily="18" charset="0"/>
              </a:rPr>
              <a:t>        Настоящий маракас – это </a:t>
            </a:r>
          </a:p>
          <a:p>
            <a:pPr>
              <a:buNone/>
            </a:pPr>
            <a:r>
              <a:rPr lang="ru-RU" sz="2000" b="1" dirty="0" smtClean="0">
                <a:latin typeface="Georgia" pitchFamily="18" charset="0"/>
              </a:rPr>
              <a:t>пустая тыква, внутрь которой насыпают</a:t>
            </a:r>
          </a:p>
          <a:p>
            <a:pPr>
              <a:buNone/>
            </a:pPr>
            <a:r>
              <a:rPr lang="ru-RU" sz="2000" b="1" dirty="0" smtClean="0">
                <a:latin typeface="Georgia" pitchFamily="18" charset="0"/>
              </a:rPr>
              <a:t>горох. Мы сделаем маракас из </a:t>
            </a:r>
          </a:p>
          <a:p>
            <a:pPr>
              <a:buNone/>
            </a:pPr>
            <a:r>
              <a:rPr lang="ru-RU" sz="2000" b="1" dirty="0" smtClean="0">
                <a:latin typeface="Georgia" pitchFamily="18" charset="0"/>
              </a:rPr>
              <a:t>небольшой пластиковой бутылки или </a:t>
            </a:r>
          </a:p>
          <a:p>
            <a:pPr>
              <a:buNone/>
            </a:pPr>
            <a:r>
              <a:rPr lang="ru-RU" sz="2000" b="1" dirty="0" smtClean="0">
                <a:latin typeface="Georgia" pitchFamily="18" charset="0"/>
              </a:rPr>
              <a:t>футляра от киндер-сюрприза.</a:t>
            </a:r>
          </a:p>
          <a:p>
            <a:pPr>
              <a:buNone/>
            </a:pPr>
            <a:endParaRPr lang="ru-RU" sz="1600" b="1" dirty="0" smtClean="0">
              <a:latin typeface="Georgia" pitchFamily="18" charset="0"/>
            </a:endParaRPr>
          </a:p>
          <a:p>
            <a:pPr>
              <a:buNone/>
            </a:pPr>
            <a:endParaRPr lang="ru-RU" sz="1600" b="1" dirty="0">
              <a:latin typeface="Georgia" pitchFamily="18" charset="0"/>
            </a:endParaRPr>
          </a:p>
        </p:txBody>
      </p:sp>
      <p:pic>
        <p:nvPicPr>
          <p:cNvPr id="6" name="Picture 2" descr="C:\Documents and Settings\User\Рабочий стол\My photos\Фото0289.jpg"/>
          <p:cNvPicPr>
            <a:picLocks noChangeAspect="1" noChangeArrowheads="1"/>
          </p:cNvPicPr>
          <p:nvPr/>
        </p:nvPicPr>
        <p:blipFill>
          <a:blip r:embed="rId2" cstate="print"/>
          <a:srcRect/>
          <a:stretch>
            <a:fillRect/>
          </a:stretch>
        </p:blipFill>
        <p:spPr bwMode="auto">
          <a:xfrm>
            <a:off x="5940152" y="1340768"/>
            <a:ext cx="3024336" cy="4536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3645024"/>
          </a:xfrm>
        </p:spPr>
        <p:txBody>
          <a:bodyPr>
            <a:noAutofit/>
          </a:bodyPr>
          <a:lstStyle/>
          <a:p>
            <a:pPr algn="ctr"/>
            <a:r>
              <a:rPr lang="ru-RU" sz="32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Насыпьте в футляр или в пластиковую бутылку гречневую крупу или рис, или манку </a:t>
            </a:r>
            <a:r>
              <a:rPr lang="ru-RU" sz="20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(от крупы зависит степень громкости инструмента),</a:t>
            </a:r>
            <a:r>
              <a:rPr lang="ru-RU" sz="28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 </a:t>
            </a:r>
            <a:r>
              <a:rPr lang="ru-RU" sz="32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закройте крышку …</a:t>
            </a:r>
            <a:endParaRPr lang="ru-RU" sz="32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4" name="Содержимое 3" descr="Фото0290.jpg"/>
          <p:cNvPicPr>
            <a:picLocks noGrp="1" noChangeAspect="1"/>
          </p:cNvPicPr>
          <p:nvPr>
            <p:ph idx="1"/>
          </p:nvPr>
        </p:nvPicPr>
        <p:blipFill>
          <a:blip r:embed="rId2" cstate="print"/>
          <a:stretch>
            <a:fillRect/>
          </a:stretch>
        </p:blipFill>
        <p:spPr>
          <a:xfrm>
            <a:off x="1547664" y="3284984"/>
            <a:ext cx="5904655" cy="30243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88640"/>
            <a:ext cx="8686800" cy="1008112"/>
          </a:xfrm>
        </p:spPr>
        <p:txBody>
          <a:bodyPr>
            <a:normAutofit/>
          </a:bodyPr>
          <a:lstStyle/>
          <a:p>
            <a:pPr algn="ctr"/>
            <a:r>
              <a:rPr lang="ru-RU" sz="44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И… маракас  готов!!!</a:t>
            </a:r>
            <a:endParaRPr lang="ru-RU" sz="44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Содержимое 4" descr="Фото0291.jpg"/>
          <p:cNvPicPr>
            <a:picLocks noGrp="1" noChangeAspect="1"/>
          </p:cNvPicPr>
          <p:nvPr>
            <p:ph sz="half" idx="1"/>
          </p:nvPr>
        </p:nvPicPr>
        <p:blipFill>
          <a:blip r:embed="rId2" cstate="print"/>
          <a:stretch>
            <a:fillRect/>
          </a:stretch>
        </p:blipFill>
        <p:spPr>
          <a:xfrm rot="5400000">
            <a:off x="-297980" y="2466332"/>
            <a:ext cx="4464497" cy="27894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Содержимое 3"/>
          <p:cNvSpPr>
            <a:spLocks noGrp="1"/>
          </p:cNvSpPr>
          <p:nvPr>
            <p:ph sz="half" idx="2"/>
          </p:nvPr>
        </p:nvSpPr>
        <p:spPr>
          <a:xfrm>
            <a:off x="4067944" y="1268760"/>
            <a:ext cx="4923656" cy="5256584"/>
          </a:xfrm>
        </p:spPr>
        <p:txBody>
          <a:bodyPr>
            <a:normAutofit/>
          </a:bodyPr>
          <a:lstStyle/>
          <a:p>
            <a:pPr>
              <a:buNone/>
            </a:pPr>
            <a:r>
              <a:rPr lang="ru-RU" sz="2000" b="1" dirty="0" smtClean="0">
                <a:latin typeface="Georgia" pitchFamily="18" charset="0"/>
              </a:rPr>
              <a:t>В бутылку побольше можно положить горох, бубенчики, </a:t>
            </a:r>
            <a:r>
              <a:rPr lang="ru-RU" sz="2000" b="1" dirty="0" err="1" smtClean="0">
                <a:latin typeface="Georgia" pitchFamily="18" charset="0"/>
              </a:rPr>
              <a:t>бусенки</a:t>
            </a:r>
            <a:r>
              <a:rPr lang="ru-RU" sz="2000" b="1" dirty="0" smtClean="0">
                <a:latin typeface="Georgia" pitchFamily="18" charset="0"/>
              </a:rPr>
              <a:t>, монетки и т.д. Можно </a:t>
            </a:r>
            <a:r>
              <a:rPr lang="ru-RU" sz="2000" b="1" dirty="0" err="1" smtClean="0">
                <a:latin typeface="Georgia" pitchFamily="18" charset="0"/>
              </a:rPr>
              <a:t>поэксперементировать</a:t>
            </a:r>
            <a:r>
              <a:rPr lang="ru-RU" sz="2000" b="1" dirty="0" smtClean="0">
                <a:latin typeface="Georgia" pitchFamily="18" charset="0"/>
              </a:rPr>
              <a:t> и насыпать разнообразные «звучащие» мелкие предметы в железные коробочки из-под конфет и леденцов. Тогда звук будет более звонким. Или в деревянные или в картонные коробочки разного размера и объема.</a:t>
            </a:r>
          </a:p>
          <a:p>
            <a:pPr>
              <a:buNone/>
            </a:pPr>
            <a:r>
              <a:rPr lang="ru-RU" sz="2000" b="1" dirty="0" smtClean="0">
                <a:latin typeface="Georgia" pitchFamily="18" charset="0"/>
              </a:rPr>
              <a:t>Если ребенок совсем еще мал, то открывающиеся части инструмента нужно надежно заклеить, например, скотчем. </a:t>
            </a:r>
            <a:endParaRPr lang="ru-RU" sz="2000" b="1" dirty="0">
              <a:latin typeface="Georgia" pitchFamily="18"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936104"/>
          </a:xfrm>
        </p:spPr>
        <p:txBody>
          <a:bodyPr>
            <a:normAutofit/>
          </a:bodyPr>
          <a:lstStyle/>
          <a:p>
            <a:pPr algn="ctr"/>
            <a:r>
              <a:rPr lang="ru-RU" sz="54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барабан</a:t>
            </a:r>
            <a:endParaRPr lang="ru-RU" sz="54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sp>
        <p:nvSpPr>
          <p:cNvPr id="3" name="Содержимое 2"/>
          <p:cNvSpPr>
            <a:spLocks noGrp="1"/>
          </p:cNvSpPr>
          <p:nvPr>
            <p:ph idx="1"/>
          </p:nvPr>
        </p:nvSpPr>
        <p:spPr/>
        <p:txBody>
          <a:bodyPr>
            <a:normAutofit/>
          </a:bodyPr>
          <a:lstStyle/>
          <a:p>
            <a:pPr>
              <a:buNone/>
            </a:pPr>
            <a:r>
              <a:rPr lang="ru-RU" sz="2800" b="1" dirty="0" smtClean="0">
                <a:latin typeface="Georgia" pitchFamily="18" charset="0"/>
              </a:rPr>
              <a:t>Для изготовления барабана нам понадобятся:</a:t>
            </a:r>
          </a:p>
          <a:p>
            <a:pPr>
              <a:buFont typeface="Wingdings" pitchFamily="2" charset="2"/>
              <a:buChar char="Ø"/>
            </a:pPr>
            <a:r>
              <a:rPr lang="ru-RU" sz="2800" b="1" dirty="0" smtClean="0">
                <a:latin typeface="Georgia" pitchFamily="18" charset="0"/>
              </a:rPr>
              <a:t>Банка из-под майонеза;</a:t>
            </a:r>
          </a:p>
          <a:p>
            <a:pPr>
              <a:buFont typeface="Wingdings" pitchFamily="2" charset="2"/>
              <a:buChar char="Ø"/>
            </a:pPr>
            <a:r>
              <a:rPr lang="ru-RU" sz="2800" b="1" dirty="0" smtClean="0">
                <a:latin typeface="Georgia" pitchFamily="18" charset="0"/>
              </a:rPr>
              <a:t>Манная крупа или песок;</a:t>
            </a:r>
          </a:p>
          <a:p>
            <a:pPr>
              <a:buFont typeface="Wingdings" pitchFamily="2" charset="2"/>
              <a:buChar char="Ø"/>
            </a:pPr>
            <a:r>
              <a:rPr lang="ru-RU" sz="2800" b="1" dirty="0" smtClean="0">
                <a:latin typeface="Georgia" pitchFamily="18" charset="0"/>
              </a:rPr>
              <a:t>Использованные фломастеры;</a:t>
            </a:r>
          </a:p>
          <a:p>
            <a:pPr>
              <a:buFont typeface="Wingdings" pitchFamily="2" charset="2"/>
              <a:buChar char="Ø"/>
            </a:pPr>
            <a:r>
              <a:rPr lang="ru-RU" sz="2800" b="1" dirty="0" smtClean="0">
                <a:latin typeface="Georgia" pitchFamily="18" charset="0"/>
              </a:rPr>
              <a:t>Футляр от киндер-сюрприза;</a:t>
            </a:r>
          </a:p>
          <a:p>
            <a:pPr>
              <a:buFont typeface="Wingdings" pitchFamily="2" charset="2"/>
              <a:buChar char="Ø"/>
            </a:pPr>
            <a:r>
              <a:rPr lang="ru-RU" sz="2800" b="1" dirty="0" smtClean="0">
                <a:latin typeface="Georgia" pitchFamily="18" charset="0"/>
              </a:rPr>
              <a:t>Наполнитель для палочек (бусинки, мелкие пуговки, бисер или любая крупа).</a:t>
            </a:r>
            <a:endParaRPr lang="ru-RU" sz="2800" b="1" dirty="0">
              <a:latin typeface="Georgia" pitchFamily="18" charset="0"/>
            </a:endParaRPr>
          </a:p>
        </p:txBody>
      </p:sp>
      <p:pic>
        <p:nvPicPr>
          <p:cNvPr id="4" name="Рисунок 3" descr="http://www.muz-urok.ru/dop_igr_sharad/0000028629.gif"/>
          <p:cNvPicPr/>
          <p:nvPr/>
        </p:nvPicPr>
        <p:blipFill>
          <a:blip r:embed="rId2" cstate="print"/>
          <a:srcRect/>
          <a:stretch>
            <a:fillRect/>
          </a:stretch>
        </p:blipFill>
        <p:spPr bwMode="auto">
          <a:xfrm>
            <a:off x="7596336" y="332656"/>
            <a:ext cx="1080120" cy="20162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1196752"/>
          </a:xfrm>
        </p:spPr>
        <p:txBody>
          <a:bodyPr>
            <a:normAutofit/>
          </a:bodyPr>
          <a:lstStyle/>
          <a:p>
            <a:pPr algn="ctr"/>
            <a:r>
              <a:rPr lang="ru-RU" sz="28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Изготовление корпуса барабана и палочек-погремушек:</a:t>
            </a:r>
            <a:endParaRPr lang="ru-RU" sz="28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sp>
        <p:nvSpPr>
          <p:cNvPr id="3" name="Содержимое 2"/>
          <p:cNvSpPr>
            <a:spLocks noGrp="1"/>
          </p:cNvSpPr>
          <p:nvPr>
            <p:ph sz="half" idx="1"/>
          </p:nvPr>
        </p:nvSpPr>
        <p:spPr/>
        <p:txBody>
          <a:bodyPr>
            <a:normAutofit lnSpcReduction="10000"/>
          </a:bodyPr>
          <a:lstStyle/>
          <a:p>
            <a:pPr>
              <a:buFont typeface="+mj-lt"/>
              <a:buAutoNum type="arabicPeriod"/>
            </a:pPr>
            <a:r>
              <a:rPr lang="ru-RU" sz="1600" b="1" dirty="0" smtClean="0">
                <a:latin typeface="Georgia" pitchFamily="18" charset="0"/>
              </a:rPr>
              <a:t>Возьмите банку из-под майонеза – это будет корпус барабана.</a:t>
            </a:r>
          </a:p>
          <a:p>
            <a:pPr>
              <a:buFont typeface="+mj-lt"/>
              <a:buAutoNum type="arabicPeriod"/>
            </a:pPr>
            <a:r>
              <a:rPr lang="ru-RU" sz="1600" b="1" dirty="0" smtClean="0">
                <a:latin typeface="Georgia" pitchFamily="18" charset="0"/>
              </a:rPr>
              <a:t>Внутрь банки насыпьте слой манной крупы или песка в 1 см (чтобы чуть приглушить звук барабана).</a:t>
            </a:r>
          </a:p>
          <a:p>
            <a:pPr>
              <a:buFont typeface="+mj-lt"/>
              <a:buAutoNum type="arabicPeriod"/>
            </a:pPr>
            <a:r>
              <a:rPr lang="ru-RU" sz="1600" b="1" dirty="0" smtClean="0">
                <a:latin typeface="Georgia" pitchFamily="18" charset="0"/>
              </a:rPr>
              <a:t>Плотно закройте крышку.</a:t>
            </a:r>
          </a:p>
          <a:p>
            <a:pPr>
              <a:buFont typeface="+mj-lt"/>
              <a:buAutoNum type="arabicPeriod"/>
            </a:pPr>
            <a:r>
              <a:rPr lang="ru-RU" sz="1600" b="1" dirty="0" smtClean="0">
                <a:latin typeface="Georgia" pitchFamily="18" charset="0"/>
              </a:rPr>
              <a:t>Возьмите два использованных фломастера.</a:t>
            </a:r>
          </a:p>
          <a:p>
            <a:pPr>
              <a:buFont typeface="+mj-lt"/>
              <a:buAutoNum type="arabicPeriod"/>
            </a:pPr>
            <a:r>
              <a:rPr lang="ru-RU" sz="1600" b="1" dirty="0" smtClean="0">
                <a:latin typeface="Georgia" pitchFamily="18" charset="0"/>
              </a:rPr>
              <a:t>Раскройте футляр от киндер-сюрприза, в одной части проделайте отверстие меньшее резьбы корпуса фломастера.</a:t>
            </a:r>
          </a:p>
          <a:p>
            <a:pPr>
              <a:buFont typeface="+mj-lt"/>
              <a:buAutoNum type="arabicPeriod"/>
            </a:pPr>
            <a:r>
              <a:rPr lang="ru-RU" sz="1600" b="1" dirty="0" smtClean="0">
                <a:latin typeface="Georgia" pitchFamily="18" charset="0"/>
              </a:rPr>
              <a:t>Ставьте в отверстие фломастер.</a:t>
            </a:r>
          </a:p>
          <a:p>
            <a:pPr>
              <a:buFont typeface="+mj-lt"/>
              <a:buAutoNum type="arabicPeriod"/>
            </a:pPr>
            <a:r>
              <a:rPr lang="ru-RU" sz="1600" b="1" dirty="0" smtClean="0">
                <a:latin typeface="Georgia" pitchFamily="18" charset="0"/>
              </a:rPr>
              <a:t>Футляр наполняем бисером или крупой, закрываем.</a:t>
            </a:r>
          </a:p>
          <a:p>
            <a:pPr>
              <a:buFont typeface="+mj-lt"/>
              <a:buAutoNum type="arabicPeriod"/>
            </a:pPr>
            <a:r>
              <a:rPr lang="ru-RU" sz="1600" b="1" dirty="0" smtClean="0">
                <a:latin typeface="Georgia" pitchFamily="18" charset="0"/>
              </a:rPr>
              <a:t>Оформляем барабан цветной бумагой.</a:t>
            </a:r>
          </a:p>
          <a:p>
            <a:pPr>
              <a:buFont typeface="+mj-lt"/>
              <a:buAutoNum type="arabicPeriod"/>
            </a:pPr>
            <a:r>
              <a:rPr lang="ru-RU" sz="1600" b="1" dirty="0" smtClean="0">
                <a:latin typeface="Georgia" pitchFamily="18" charset="0"/>
              </a:rPr>
              <a:t>Барабан готов к использованию!</a:t>
            </a:r>
            <a:endParaRPr lang="ru-RU" sz="1600" b="1" dirty="0">
              <a:latin typeface="Georgia" pitchFamily="18" charset="0"/>
            </a:endParaRPr>
          </a:p>
        </p:txBody>
      </p:sp>
      <p:pic>
        <p:nvPicPr>
          <p:cNvPr id="5" name="Содержимое 4" descr="Фото0294.jpg"/>
          <p:cNvPicPr>
            <a:picLocks noGrp="1" noChangeAspect="1"/>
          </p:cNvPicPr>
          <p:nvPr>
            <p:ph sz="half" idx="2"/>
          </p:nvPr>
        </p:nvPicPr>
        <p:blipFill>
          <a:blip r:embed="rId2" cstate="print"/>
          <a:stretch>
            <a:fillRect/>
          </a:stretch>
        </p:blipFill>
        <p:spPr>
          <a:xfrm>
            <a:off x="4716016" y="1484784"/>
            <a:ext cx="3810000" cy="46805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124744"/>
          </a:xfrm>
        </p:spPr>
        <p:txBody>
          <a:bodyPr>
            <a:normAutofit/>
          </a:bodyPr>
          <a:lstStyle/>
          <a:p>
            <a:pPr algn="ctr"/>
            <a:r>
              <a:rPr lang="ru-RU" sz="60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гусли</a:t>
            </a:r>
            <a:endParaRPr lang="ru-RU" sz="60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sp>
        <p:nvSpPr>
          <p:cNvPr id="3" name="Содержимое 2"/>
          <p:cNvSpPr>
            <a:spLocks noGrp="1"/>
          </p:cNvSpPr>
          <p:nvPr>
            <p:ph idx="1"/>
          </p:nvPr>
        </p:nvSpPr>
        <p:spPr>
          <a:xfrm>
            <a:off x="304800" y="1268760"/>
            <a:ext cx="8686800" cy="5184576"/>
          </a:xfrm>
        </p:spPr>
        <p:txBody>
          <a:bodyPr>
            <a:normAutofit lnSpcReduction="10000"/>
          </a:bodyPr>
          <a:lstStyle/>
          <a:p>
            <a:pPr>
              <a:buNone/>
            </a:pPr>
            <a:r>
              <a:rPr lang="ru-RU" sz="1800" b="1" dirty="0" smtClean="0">
                <a:latin typeface="Georgia" pitchFamily="18" charset="0"/>
              </a:rPr>
              <a:t>Нам понадобятся:</a:t>
            </a:r>
          </a:p>
          <a:p>
            <a:pPr>
              <a:buFont typeface="+mj-lt"/>
              <a:buAutoNum type="arabicPeriod"/>
            </a:pPr>
            <a:r>
              <a:rPr lang="ru-RU" sz="1800" b="1" dirty="0" smtClean="0">
                <a:latin typeface="Georgia" pitchFamily="18" charset="0"/>
              </a:rPr>
              <a:t>Канцелярские резинки на струны;</a:t>
            </a:r>
          </a:p>
          <a:p>
            <a:pPr>
              <a:buFont typeface="+mj-lt"/>
              <a:buAutoNum type="arabicPeriod"/>
            </a:pPr>
            <a:r>
              <a:rPr lang="ru-RU" sz="1800" b="1" dirty="0" smtClean="0">
                <a:latin typeface="Georgia" pitchFamily="18" charset="0"/>
              </a:rPr>
              <a:t>Пакет из-под сока 1-1,5 л – для резонатора;</a:t>
            </a:r>
          </a:p>
          <a:p>
            <a:pPr>
              <a:buFont typeface="+mj-lt"/>
              <a:buAutoNum type="arabicPeriod"/>
            </a:pPr>
            <a:r>
              <a:rPr lang="ru-RU" sz="1800" b="1" dirty="0" smtClean="0">
                <a:latin typeface="Georgia" pitchFamily="18" charset="0"/>
              </a:rPr>
              <a:t>Две палочки (карандаша) – для порожков.</a:t>
            </a:r>
          </a:p>
          <a:p>
            <a:pPr>
              <a:buNone/>
            </a:pPr>
            <a:endParaRPr lang="ru-RU" sz="1800" b="1" dirty="0" smtClean="0">
              <a:latin typeface="Georgia" pitchFamily="18" charset="0"/>
            </a:endParaRPr>
          </a:p>
          <a:p>
            <a:pPr>
              <a:buFont typeface="Wingdings" pitchFamily="2" charset="2"/>
              <a:buChar char="Ø"/>
            </a:pPr>
            <a:r>
              <a:rPr lang="ru-RU" sz="1800" b="1" dirty="0" smtClean="0">
                <a:latin typeface="Georgia" pitchFamily="18" charset="0"/>
              </a:rPr>
              <a:t>Натяните резинки на пакет по длине.</a:t>
            </a:r>
          </a:p>
          <a:p>
            <a:pPr>
              <a:buFont typeface="Wingdings" pitchFamily="2" charset="2"/>
              <a:buChar char="Ø"/>
            </a:pPr>
            <a:r>
              <a:rPr lang="ru-RU" sz="1800" b="1" dirty="0" smtClean="0">
                <a:latin typeface="Georgia" pitchFamily="18" charset="0"/>
              </a:rPr>
              <a:t>Под резинки-струны подложите палочку – они приподнимутся.</a:t>
            </a:r>
          </a:p>
          <a:p>
            <a:pPr>
              <a:buFont typeface="Wingdings" pitchFamily="2" charset="2"/>
              <a:buChar char="Ø"/>
            </a:pPr>
            <a:r>
              <a:rPr lang="ru-RU" sz="1800" b="1" dirty="0" smtClean="0">
                <a:latin typeface="Georgia" pitchFamily="18" charset="0"/>
              </a:rPr>
              <a:t>Вторую палочку-порожек подложите под «струны» параллельно первой или под углом к ней. </a:t>
            </a:r>
          </a:p>
          <a:p>
            <a:pPr>
              <a:buFont typeface="Wingdings" pitchFamily="2" charset="2"/>
              <a:buChar char="Ø"/>
            </a:pPr>
            <a:r>
              <a:rPr lang="ru-RU" sz="1800" b="1" dirty="0" smtClean="0">
                <a:latin typeface="Georgia" pitchFamily="18" charset="0"/>
              </a:rPr>
              <a:t>Настройку инструмента можно регулировать двояко: подобрав резинки разной толщины (чем толще резинка, тем ниже звук), или меняя угол между порожками. При этом изменится длина звучащей части струны, поскольку звучит та часть резинки, которая натянута между порожками. При одинаковой толщине струн, более короткая даст более высокий звук.</a:t>
            </a:r>
          </a:p>
          <a:p>
            <a:pPr>
              <a:buFont typeface="Wingdings" pitchFamily="2" charset="2"/>
              <a:buChar char="Ø"/>
            </a:pPr>
            <a:r>
              <a:rPr lang="ru-RU" sz="1800" b="1" dirty="0" smtClean="0">
                <a:latin typeface="Georgia" pitchFamily="18" charset="0"/>
              </a:rPr>
              <a:t>Играйте на гуслях, либо защипывая струны по очереди, либо проводя пальцем по всем струнам сразу.</a:t>
            </a:r>
            <a:endParaRPr lang="ru-RU" sz="1800" b="1" dirty="0">
              <a:latin typeface="Georgia" pitchFamily="18" charset="0"/>
            </a:endParaRPr>
          </a:p>
        </p:txBody>
      </p:sp>
      <p:pic>
        <p:nvPicPr>
          <p:cNvPr id="4" name="Рисунок 3" descr="http://www.muz-urok.ru/dop_igr_sharad/0000028629.gif"/>
          <p:cNvPicPr/>
          <p:nvPr/>
        </p:nvPicPr>
        <p:blipFill>
          <a:blip r:embed="rId2" cstate="print"/>
          <a:srcRect/>
          <a:stretch>
            <a:fillRect/>
          </a:stretch>
        </p:blipFill>
        <p:spPr bwMode="auto">
          <a:xfrm>
            <a:off x="7596336" y="188640"/>
            <a:ext cx="1152128" cy="21602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04800" y="457200"/>
            <a:ext cx="8686800" cy="379512"/>
          </a:xfrm>
        </p:spPr>
        <p:txBody>
          <a:bodyPr>
            <a:normAutofit fontScale="90000"/>
          </a:bodyPr>
          <a:lstStyle/>
          <a:p>
            <a:r>
              <a:rPr lang="ru-RU" dirty="0" smtClean="0"/>
              <a:t>Музыкальные инструменты</a:t>
            </a:r>
            <a:endParaRPr lang="ru-RU" dirty="0"/>
          </a:p>
        </p:txBody>
      </p:sp>
      <p:sp>
        <p:nvSpPr>
          <p:cNvPr id="7" name="Содержимое 6"/>
          <p:cNvSpPr>
            <a:spLocks noGrp="1"/>
          </p:cNvSpPr>
          <p:nvPr>
            <p:ph idx="1"/>
          </p:nvPr>
        </p:nvSpPr>
        <p:spPr>
          <a:xfrm>
            <a:off x="304800" y="1268760"/>
            <a:ext cx="4410076" cy="5374950"/>
          </a:xfrm>
        </p:spPr>
        <p:txBody>
          <a:bodyPr>
            <a:normAutofit fontScale="92500" lnSpcReduction="10000"/>
          </a:bodyPr>
          <a:lstStyle/>
          <a:p>
            <a:pPr>
              <a:buNone/>
            </a:pPr>
            <a:r>
              <a:rPr lang="ru-RU" sz="2000" b="1" dirty="0" smtClean="0"/>
              <a:t>Музыкальные инструменты для детей всегда остаются чудесными, необыкновенными притягательными предметами, на которых очень хочется сыграть. Ведь инструмент для детей – символ музыки, а тот, кто играет на нем – почти волшебник.</a:t>
            </a:r>
            <a:endParaRPr lang="ru-RU" sz="1900" b="1" dirty="0" smtClean="0">
              <a:latin typeface="Georgia" pitchFamily="18" charset="0"/>
            </a:endParaRPr>
          </a:p>
          <a:p>
            <a:pPr>
              <a:buNone/>
            </a:pPr>
            <a:r>
              <a:rPr lang="ru-RU" sz="1900" b="1" dirty="0" smtClean="0">
                <a:latin typeface="Georgia" pitchFamily="18" charset="0"/>
              </a:rPr>
              <a:t>В процессе игры на инструментах ярко проявляются индивидуальные черты каждого: наличие воли, эмоциональность, сосредоточенность, воображение. Для многих этот вид деятельности помогает раскрыть духовный мир. Преодолеть застенчивость и скованность.</a:t>
            </a:r>
          </a:p>
          <a:p>
            <a:pPr>
              <a:buNone/>
            </a:pPr>
            <a:endParaRPr lang="ru-RU" sz="1400" b="1" dirty="0" smtClean="0">
              <a:latin typeface="Georgia" pitchFamily="18" charset="0"/>
            </a:endParaRPr>
          </a:p>
          <a:p>
            <a:pPr>
              <a:buNone/>
            </a:pPr>
            <a:endParaRPr lang="ru-RU" sz="1400" b="1" dirty="0">
              <a:latin typeface="Georgia" pitchFamily="18" charset="0"/>
            </a:endParaRPr>
          </a:p>
        </p:txBody>
      </p:sp>
      <p:pic>
        <p:nvPicPr>
          <p:cNvPr id="8" name="Рисунок 7" descr="http://www.muz-urok.ru/dop_igr_sharad/0000028629.gif"/>
          <p:cNvPicPr/>
          <p:nvPr/>
        </p:nvPicPr>
        <p:blipFill>
          <a:blip r:embed="rId2" cstate="print"/>
          <a:srcRect/>
          <a:stretch>
            <a:fillRect/>
          </a:stretch>
        </p:blipFill>
        <p:spPr bwMode="auto">
          <a:xfrm>
            <a:off x="8100392" y="188640"/>
            <a:ext cx="792088" cy="1440160"/>
          </a:xfrm>
          <a:prstGeom prst="rect">
            <a:avLst/>
          </a:prstGeom>
          <a:ln>
            <a:noFill/>
          </a:ln>
          <a:effectLst>
            <a:outerShdw blurRad="292100" dist="139700" dir="2700000" algn="tl" rotWithShape="0">
              <a:srgbClr val="333333">
                <a:alpha val="65000"/>
              </a:srgbClr>
            </a:outerShdw>
          </a:effectLst>
        </p:spPr>
      </p:pic>
      <p:pic>
        <p:nvPicPr>
          <p:cNvPr id="1026" name="Picture 2" descr="C:\Documents and Settings\-USERS-\Рабочий стол\Колотыгина аттестация\фото колотыгина\SAM_27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2" y="1714488"/>
            <a:ext cx="4071966" cy="4721826"/>
          </a:xfrm>
          <a:prstGeom prst="roundRect">
            <a:avLst>
              <a:gd name="adj" fmla="val 4167"/>
            </a:avLst>
          </a:prstGeom>
          <a:solidFill>
            <a:srgbClr val="FFFFFF"/>
          </a:solidFill>
          <a:ln w="76200" cap="sq">
            <a:solidFill>
              <a:schemeClr val="bg2">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aam.ru/upload/blogs/detsad-310041-1423671963.jpg"/>
          <p:cNvPicPr/>
          <p:nvPr/>
        </p:nvPicPr>
        <p:blipFill>
          <a:blip r:embed="rId2">
            <a:extLst>
              <a:ext uri="{28A0092B-C50C-407E-A947-70E740481C1C}">
                <a14:useLocalDpi xmlns:a14="http://schemas.microsoft.com/office/drawing/2010/main"/>
              </a:ext>
            </a:extLst>
          </a:blip>
          <a:srcRect/>
          <a:stretch>
            <a:fillRect/>
          </a:stretch>
        </p:blipFill>
        <p:spPr bwMode="auto">
          <a:xfrm>
            <a:off x="571472" y="785794"/>
            <a:ext cx="8143932" cy="55435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aam.ru/upload/blogs/detsad-310041-1423672014.jpg"/>
          <p:cNvPicPr/>
          <p:nvPr/>
        </p:nvPicPr>
        <p:blipFill>
          <a:blip r:embed="rId2">
            <a:extLst>
              <a:ext uri="{28A0092B-C50C-407E-A947-70E740481C1C}">
                <a14:useLocalDpi xmlns:a14="http://schemas.microsoft.com/office/drawing/2010/main"/>
              </a:ext>
            </a:extLst>
          </a:blip>
          <a:srcRect/>
          <a:stretch>
            <a:fillRect/>
          </a:stretch>
        </p:blipFill>
        <p:spPr bwMode="auto">
          <a:xfrm>
            <a:off x="1000100" y="1357298"/>
            <a:ext cx="6500858" cy="44005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2214546" y="357166"/>
            <a:ext cx="4071966" cy="707886"/>
          </a:xfrm>
          <a:prstGeom prst="rect">
            <a:avLst/>
          </a:prstGeom>
          <a:noFill/>
          <a:ln>
            <a:noFill/>
          </a:ln>
        </p:spPr>
        <p:txBody>
          <a:bodyPr wrap="square" rtlCol="0">
            <a:spAutoFit/>
          </a:bodyPr>
          <a:lstStyle/>
          <a:p>
            <a:r>
              <a:rPr lang="ru-RU" sz="4000" b="1" dirty="0" smtClean="0">
                <a:solidFill>
                  <a:schemeClr val="accent2">
                    <a:lumMod val="50000"/>
                  </a:schemeClr>
                </a:solidFill>
              </a:rPr>
              <a:t>       Трещотка</a:t>
            </a:r>
            <a:endParaRPr lang="ru-RU" sz="40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Радужный </a:t>
            </a:r>
            <a:r>
              <a:rPr lang="ru-RU" dirty="0" err="1" smtClean="0"/>
              <a:t>стаканофон</a:t>
            </a:r>
            <a:endParaRPr lang="ru-RU" dirty="0"/>
          </a:p>
        </p:txBody>
      </p:sp>
      <p:sp>
        <p:nvSpPr>
          <p:cNvPr id="3" name="Вертикальный текст 2"/>
          <p:cNvSpPr>
            <a:spLocks noGrp="1"/>
          </p:cNvSpPr>
          <p:nvPr>
            <p:ph type="body" orient="vert" idx="1"/>
          </p:nvPr>
        </p:nvSpPr>
        <p:spPr/>
        <p:txBody>
          <a:bodyPr/>
          <a:lstStyle/>
          <a:p>
            <a:endParaRPr lang="ru-RU" dirty="0"/>
          </a:p>
        </p:txBody>
      </p:sp>
      <p:pic>
        <p:nvPicPr>
          <p:cNvPr id="4" name="Рисунок 3" descr="DSC_0005 copy-cs3-blog"/>
          <p:cNvPicPr/>
          <p:nvPr/>
        </p:nvPicPr>
        <p:blipFill>
          <a:blip r:embed="rId2" cstate="print"/>
          <a:srcRect/>
          <a:stretch>
            <a:fillRect/>
          </a:stretch>
        </p:blipFill>
        <p:spPr bwMode="auto">
          <a:xfrm>
            <a:off x="304800" y="1554162"/>
            <a:ext cx="8515672" cy="5043190"/>
          </a:xfrm>
          <a:prstGeom prst="rect">
            <a:avLst/>
          </a:prstGeom>
          <a:noFill/>
          <a:ln w="9525">
            <a:noFill/>
            <a:miter lim="800000"/>
            <a:headEnd/>
            <a:tailEnd/>
          </a:ln>
        </p:spPr>
      </p:pic>
    </p:spTree>
    <p:extLst>
      <p:ext uri="{BB962C8B-B14F-4D97-AF65-F5344CB8AC3E}">
        <p14:creationId xmlns:p14="http://schemas.microsoft.com/office/powerpoint/2010/main" val="4047661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Ксилофон</a:t>
            </a:r>
            <a:endParaRPr lang="ru-RU" dirty="0"/>
          </a:p>
        </p:txBody>
      </p:sp>
      <p:sp>
        <p:nvSpPr>
          <p:cNvPr id="3" name="Вертикальный текст 2"/>
          <p:cNvSpPr>
            <a:spLocks noGrp="1"/>
          </p:cNvSpPr>
          <p:nvPr>
            <p:ph type="body" orient="vert" idx="1"/>
          </p:nvPr>
        </p:nvSpPr>
        <p:spPr>
          <a:xfrm>
            <a:off x="9143999" y="8109519"/>
            <a:ext cx="807641" cy="1592463"/>
          </a:xfrm>
        </p:spPr>
        <p:txBody>
          <a:bodyPr/>
          <a:lstStyle/>
          <a:p>
            <a:endParaRPr lang="ru-RU" dirty="0"/>
          </a:p>
        </p:txBody>
      </p:sp>
      <p:pic>
        <p:nvPicPr>
          <p:cNvPr id="1028" name="Picture 4" descr="https://im0-tub-ru.yandex.net/i?id=361c35cfc1b4ca45260dca5d049089c2-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12776"/>
            <a:ext cx="8430816"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670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vatars.mds.yandex.net/get-pdb/1639023/bccd416e-9519-4ea5-b65c-95a9a9401c5f/s1200?webp=fal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56"/>
            <a:ext cx="9144000" cy="6923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439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1080120"/>
          </a:xfrm>
        </p:spPr>
        <p:txBody>
          <a:bodyPr>
            <a:normAutofit/>
          </a:bodyPr>
          <a:lstStyle/>
          <a:p>
            <a:pPr algn="ctr"/>
            <a:r>
              <a:rPr lang="ru-RU" sz="2800" b="1" i="1"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Изготовление музыкальных инструментов своими руками – </a:t>
            </a:r>
            <a:endParaRPr lang="ru-RU" sz="2800" b="1" i="1"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5" name="Содержимое 4" descr="дите.jpg"/>
          <p:cNvPicPr>
            <a:picLocks noGrp="1" noChangeAspect="1"/>
          </p:cNvPicPr>
          <p:nvPr>
            <p:ph sz="half" idx="1"/>
          </p:nvPr>
        </p:nvPicPr>
        <p:blipFill>
          <a:blip r:embed="rId2" cstate="print"/>
          <a:stretch>
            <a:fillRect/>
          </a:stretch>
        </p:blipFill>
        <p:spPr>
          <a:xfrm>
            <a:off x="539552" y="1484784"/>
            <a:ext cx="3096344" cy="46085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Содержимое 3"/>
          <p:cNvSpPr>
            <a:spLocks noGrp="1"/>
          </p:cNvSpPr>
          <p:nvPr>
            <p:ph sz="half" idx="2"/>
          </p:nvPr>
        </p:nvSpPr>
        <p:spPr>
          <a:xfrm>
            <a:off x="4139952" y="1412776"/>
            <a:ext cx="4851648" cy="4911824"/>
          </a:xfrm>
        </p:spPr>
        <p:txBody>
          <a:bodyPr>
            <a:normAutofit/>
          </a:bodyPr>
          <a:lstStyle/>
          <a:p>
            <a:pPr>
              <a:buNone/>
            </a:pPr>
            <a:r>
              <a:rPr lang="ru-RU" sz="1800" b="1" dirty="0" smtClean="0">
                <a:latin typeface="Georgia" pitchFamily="18" charset="0"/>
              </a:rPr>
              <a:t> </a:t>
            </a:r>
            <a:r>
              <a:rPr lang="ru-RU" sz="2000" b="1" dirty="0" smtClean="0">
                <a:latin typeface="Georgia" pitchFamily="18" charset="0"/>
              </a:rPr>
              <a:t>– занятие полезное и увлекательное. Здесь нет четких правил и законов, поэтому любая идея легко превращается в реальность: раскрашивайте, привязывайте, приклеивайте, насыпайте, наливайте, пришивайте, экспериментируйте…  </a:t>
            </a:r>
          </a:p>
          <a:p>
            <a:pPr>
              <a:buNone/>
            </a:pPr>
            <a:r>
              <a:rPr lang="ru-RU" sz="2000" b="1" dirty="0" smtClean="0">
                <a:latin typeface="Georgia" pitchFamily="18" charset="0"/>
              </a:rPr>
              <a:t>Главное – делайте музыку вместе, тогда она и малышу, и вам будет приносить отличное творческое настроение! </a:t>
            </a:r>
            <a:endParaRPr lang="ru-RU" sz="1800" b="1" dirty="0">
              <a:latin typeface="Georgia" pitchFamily="18"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571480"/>
            <a:ext cx="478631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2">
                    <a:lumMod val="50000"/>
                  </a:schemeClr>
                </a:solidFill>
                <a:effectLst/>
                <a:latin typeface="Arial" pitchFamily="34" charset="0"/>
                <a:ea typeface="Times New Roman" pitchFamily="18" charset="0"/>
              </a:rPr>
              <a:t>Так что же такое шум? </a:t>
            </a:r>
            <a:endParaRPr kumimoji="0" lang="ru-RU" sz="2400" b="0" i="0" u="none" strike="noStrike" cap="none" normalizeH="0" baseline="0" dirty="0" smtClean="0">
              <a:ln>
                <a:noFill/>
              </a:ln>
              <a:solidFill>
                <a:schemeClr val="accent2">
                  <a:lumMod val="50000"/>
                </a:schemeClr>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2">
                    <a:lumMod val="50000"/>
                  </a:schemeClr>
                </a:solidFill>
                <a:effectLst/>
                <a:latin typeface="Arial" pitchFamily="34" charset="0"/>
                <a:ea typeface="Times New Roman" pitchFamily="18" charset="0"/>
              </a:rPr>
              <a:t> Шум — беспорядочные непериодические колебания звучащего тела. </a:t>
            </a:r>
            <a:endParaRPr kumimoji="0" lang="ru-RU" sz="2400" b="0" i="0" u="none" strike="noStrike" cap="none" normalizeH="0" baseline="0" dirty="0" smtClean="0">
              <a:ln>
                <a:noFill/>
              </a:ln>
              <a:solidFill>
                <a:schemeClr val="accent2">
                  <a:lumMod val="50000"/>
                </a:schemeClr>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2">
                    <a:lumMod val="50000"/>
                  </a:schemeClr>
                </a:solidFill>
                <a:effectLst/>
                <a:latin typeface="Arial" pitchFamily="34" charset="0"/>
                <a:ea typeface="Times New Roman" pitchFamily="18" charset="0"/>
              </a:rPr>
              <a:t> В отличие от музыкальных звуков, </a:t>
            </a:r>
            <a:r>
              <a:rPr kumimoji="0" lang="ru-RU" sz="2000" b="0" i="0" u="none" strike="noStrike" cap="none" normalizeH="0" baseline="0" dirty="0" smtClean="0">
                <a:ln>
                  <a:noFill/>
                </a:ln>
                <a:solidFill>
                  <a:schemeClr val="accent2">
                    <a:lumMod val="50000"/>
                  </a:schemeClr>
                </a:solidFill>
                <a:effectLst/>
                <a:latin typeface="Arial" pitchFamily="34" charset="0"/>
                <a:ea typeface="Times New Roman" pitchFamily="18" charset="0"/>
              </a:rPr>
              <a:t>шум</a:t>
            </a:r>
            <a:r>
              <a:rPr kumimoji="0" lang="ru-RU" sz="2400" b="0" i="0" u="none" strike="noStrike" cap="none" normalizeH="0" baseline="0" dirty="0" smtClean="0">
                <a:ln>
                  <a:noFill/>
                </a:ln>
                <a:solidFill>
                  <a:schemeClr val="accent2">
                    <a:lumMod val="50000"/>
                  </a:schemeClr>
                </a:solidFill>
                <a:effectLst/>
                <a:latin typeface="Arial" pitchFamily="34" charset="0"/>
                <a:ea typeface="Times New Roman" pitchFamily="18" charset="0"/>
              </a:rPr>
              <a:t> не имеет точно определенной высоты. </a:t>
            </a:r>
            <a:endParaRPr kumimoji="0" lang="ru-RU" sz="2400" b="0" i="0" u="none" strike="noStrike" cap="none" normalizeH="0" baseline="0" dirty="0" smtClean="0">
              <a:ln>
                <a:noFill/>
              </a:ln>
              <a:solidFill>
                <a:schemeClr val="accent2">
                  <a:lumMod val="50000"/>
                </a:schemeClr>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2">
                    <a:lumMod val="50000"/>
                  </a:schemeClr>
                </a:solidFill>
                <a:effectLst/>
                <a:latin typeface="Arial" pitchFamily="34" charset="0"/>
                <a:ea typeface="Times New Roman" pitchFamily="18" charset="0"/>
              </a:rPr>
              <a:t> К шумовым звукам относятся треск, дребезжание, скрип, шелест и т. д., а шумовые оркестровые инструменты -это устройства для получения шумов, которые создают определенный ритмический и тембровый колорит. </a:t>
            </a:r>
            <a:endParaRPr kumimoji="0" lang="ru-RU" sz="2400" b="0" i="0" u="none" strike="noStrike" cap="none" normalizeH="0" baseline="0" dirty="0" smtClean="0">
              <a:ln>
                <a:noFill/>
              </a:ln>
              <a:solidFill>
                <a:schemeClr val="accent2">
                  <a:lumMod val="50000"/>
                </a:schemeClr>
              </a:solidFill>
              <a:effectLst/>
              <a:latin typeface="Arial" pitchFamily="34" charset="0"/>
            </a:endParaRPr>
          </a:p>
        </p:txBody>
      </p:sp>
      <p:pic>
        <p:nvPicPr>
          <p:cNvPr id="2051" name="Picture 3" descr="C:\Documents and Settings\-USERS-\Рабочий стол\Колотыгина аттестация\фото колотыгина\SAM_275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4876" y="928670"/>
            <a:ext cx="4214842" cy="4929222"/>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ru-RU" sz="1800" b="1" dirty="0" smtClean="0">
                <a:latin typeface="Georgia" pitchFamily="18" charset="0"/>
              </a:rPr>
              <a:t>Сейчас в магазинах огромный выбор детских музыкальных инструментов (ДМИ), но приобрести эти игрушки удается далеко не каждому, да и необходимости в этом нет, ведь ребенок так быстро растет и развивается. А прежние игрушки перестают удовлетворять познавательным потребностям малыша. И необходимость в их обновлении растет с каждым днем.</a:t>
            </a:r>
          </a:p>
          <a:p>
            <a:pPr>
              <a:buNone/>
            </a:pPr>
            <a:r>
              <a:rPr lang="ru-RU" sz="1800" b="1" dirty="0" smtClean="0">
                <a:latin typeface="Georgia" pitchFamily="18" charset="0"/>
              </a:rPr>
              <a:t>Есть хороший выход. Можно самостоятельно конструировать игрушки и со временем их обновлять, видоизменять. Сделанный своими руками инструмент поможет вам приучить малыша к совместному труду. Для конструирования нужно не так уж и много – желание и чуть-чуть выдумки!</a:t>
            </a:r>
          </a:p>
          <a:p>
            <a:pPr>
              <a:buNone/>
            </a:pPr>
            <a:r>
              <a:rPr lang="ru-RU" sz="1800" b="1" dirty="0" smtClean="0">
                <a:latin typeface="Georgia" pitchFamily="18" charset="0"/>
              </a:rPr>
              <a:t>Итак, предлагаю вам проявить немного фантазии !</a:t>
            </a:r>
            <a:endParaRPr lang="ru-RU" sz="2000" b="1" dirty="0" smtClean="0">
              <a:latin typeface="Georgia" pitchFamily="18" charset="0"/>
            </a:endParaRPr>
          </a:p>
          <a:p>
            <a:pPr>
              <a:buNone/>
            </a:pPr>
            <a:endParaRPr lang="ru-RU" dirty="0"/>
          </a:p>
        </p:txBody>
      </p:sp>
      <p:pic>
        <p:nvPicPr>
          <p:cNvPr id="4" name="Рисунок 3" descr="http://www.muz-urok.ru/dop_igr_sharad/0000028629.gif"/>
          <p:cNvPicPr/>
          <p:nvPr/>
        </p:nvPicPr>
        <p:blipFill>
          <a:blip r:embed="rId2" cstate="print"/>
          <a:srcRect/>
          <a:stretch>
            <a:fillRect/>
          </a:stretch>
        </p:blipFill>
        <p:spPr bwMode="auto">
          <a:xfrm>
            <a:off x="7786710" y="4714884"/>
            <a:ext cx="1080120" cy="19442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USERS-\Рабочий стол\Колотыгина аттестация\фото колотыгина\SAM_27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14282" y="571480"/>
            <a:ext cx="4214810" cy="5756953"/>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5843" name="Picture 3" descr="C:\Documents and Settings\-USERS-\Рабочий стол\Колотыгина аттестация\фото колотыгина\SAM_27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571480"/>
            <a:ext cx="4286280" cy="5728093"/>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USERS-\Рабочий стол\Колотыгина аттестация\фото колотыгина\SAM_274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1071546"/>
            <a:ext cx="4233890" cy="4786346"/>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7891" name="Picture 3" descr="C:\Documents and Settings\-USERS-\Рабочий стол\Колотыгина аттестация\фото колотыгина\SAM_274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1071546"/>
            <a:ext cx="4214842" cy="4714908"/>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USERS-\Рабочий стол\Колотыгина аттестация\фото колотыгина\SAM_274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571480"/>
            <a:ext cx="3929090" cy="5786478"/>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8915" name="Picture 3" descr="C:\Documents and Settings\-USERS-\Рабочий стол\Колотыгина аттестация\фото колотыгина\SAM_274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4876" y="571480"/>
            <a:ext cx="4000528" cy="5786478"/>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USERS-\Рабочий стол\Колотыгина аттестация\фото колотыгина\SAM_274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58" y="928670"/>
            <a:ext cx="3857652" cy="4857784"/>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9939" name="Picture 3" descr="C:\Documents and Settings\-USERS-\Рабочий стол\Колотыгина аттестация\фото колотыгина\SAM_273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4" y="928670"/>
            <a:ext cx="4000528" cy="4857784"/>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1034752"/>
          </a:xfrm>
        </p:spPr>
        <p:txBody>
          <a:bodyPr>
            <a:normAutofit/>
          </a:bodyPr>
          <a:lstStyle/>
          <a:p>
            <a:pPr algn="ctr"/>
            <a:r>
              <a:rPr lang="ru-RU" sz="4000" b="1" i="1"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rPr>
              <a:t>Музыкальные  варежки</a:t>
            </a:r>
            <a:endParaRPr lang="ru-RU" sz="4000" b="1" i="1" dirty="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Georgia" pitchFamily="18" charset="0"/>
            </a:endParaRPr>
          </a:p>
        </p:txBody>
      </p:sp>
      <p:pic>
        <p:nvPicPr>
          <p:cNvPr id="4" name="Содержимое 3" descr="Фото0286.jpg"/>
          <p:cNvPicPr>
            <a:picLocks noGrp="1" noChangeAspect="1"/>
          </p:cNvPicPr>
          <p:nvPr>
            <p:ph idx="1"/>
          </p:nvPr>
        </p:nvPicPr>
        <p:blipFill>
          <a:blip r:embed="rId2" cstate="print"/>
          <a:stretch>
            <a:fillRect/>
          </a:stretch>
        </p:blipFill>
        <p:spPr>
          <a:xfrm>
            <a:off x="899592" y="1628800"/>
            <a:ext cx="4248472"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0" name="Picture 2" descr="C:\Documents and Settings\User\Рабочий стол\My photos\Фото0285.jpg"/>
          <p:cNvPicPr>
            <a:picLocks noChangeAspect="1" noChangeArrowheads="1"/>
          </p:cNvPicPr>
          <p:nvPr/>
        </p:nvPicPr>
        <p:blipFill>
          <a:blip r:embed="rId3" cstate="print"/>
          <a:srcRect/>
          <a:stretch>
            <a:fillRect/>
          </a:stretch>
        </p:blipFill>
        <p:spPr bwMode="auto">
          <a:xfrm>
            <a:off x="4355976" y="3212976"/>
            <a:ext cx="4104456" cy="30243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TotalTime>
  <Words>675</Words>
  <Application>Microsoft Office PowerPoint</Application>
  <PresentationFormat>Экран (4:3)</PresentationFormat>
  <Paragraphs>67</Paragraphs>
  <Slides>25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Franklin Gothic Book</vt:lpstr>
      <vt:lpstr>Franklin Gothic Medium</vt:lpstr>
      <vt:lpstr>Georgia</vt:lpstr>
      <vt:lpstr>Times New Roman</vt:lpstr>
      <vt:lpstr>Wingdings</vt:lpstr>
      <vt:lpstr>Wingdings 2</vt:lpstr>
      <vt:lpstr>Трек</vt:lpstr>
      <vt:lpstr>Детские музыкальные инструменты .своими руками.</vt:lpstr>
      <vt:lpstr>Музыкальные инструменты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Музыкальные  варежки</vt:lpstr>
      <vt:lpstr>Берем старые варежки и ненужные пуговицы</vt:lpstr>
      <vt:lpstr>С тыльной стороны украшаем варежки бантиками</vt:lpstr>
      <vt:lpstr>Любуемся готовой работой</vt:lpstr>
      <vt:lpstr>Презентация PowerPoint</vt:lpstr>
      <vt:lpstr>маракас</vt:lpstr>
      <vt:lpstr>Насыпьте в футляр или в пластиковую бутылку гречневую крупу или рис, или манку (от крупы зависит степень громкости инструмента), закройте крышку …</vt:lpstr>
      <vt:lpstr>И… маракас  готов!!!</vt:lpstr>
      <vt:lpstr>барабан</vt:lpstr>
      <vt:lpstr>Изготовление корпуса барабана и палочек-погремушек:</vt:lpstr>
      <vt:lpstr>гусли</vt:lpstr>
      <vt:lpstr>Презентация PowerPoint</vt:lpstr>
      <vt:lpstr>Презентация PowerPoint</vt:lpstr>
      <vt:lpstr>Радужный стаканофон</vt:lpstr>
      <vt:lpstr>Ксилофон</vt:lpstr>
      <vt:lpstr>Презентация PowerPoint</vt:lpstr>
      <vt:lpstr>Изготовление музыкальных инструментов своими руками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Детские музыкальные инструменты своими руками</dc:title>
  <cp:lastModifiedBy>Учетная запись Майкрософт</cp:lastModifiedBy>
  <cp:revision>60</cp:revision>
  <dcterms:modified xsi:type="dcterms:W3CDTF">2020-04-03T11:16:41Z</dcterms:modified>
</cp:coreProperties>
</file>