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79" r:id="rId3"/>
    <p:sldId id="310" r:id="rId4"/>
    <p:sldId id="291" r:id="rId5"/>
    <p:sldId id="292" r:id="rId6"/>
    <p:sldId id="300" r:id="rId7"/>
    <p:sldId id="309" r:id="rId8"/>
    <p:sldId id="311" r:id="rId9"/>
    <p:sldId id="334" r:id="rId10"/>
    <p:sldId id="330" r:id="rId11"/>
    <p:sldId id="331" r:id="rId12"/>
    <p:sldId id="332" r:id="rId13"/>
    <p:sldId id="333" r:id="rId14"/>
    <p:sldId id="302" r:id="rId15"/>
    <p:sldId id="335" r:id="rId16"/>
    <p:sldId id="303" r:id="rId17"/>
    <p:sldId id="304" r:id="rId18"/>
    <p:sldId id="293" r:id="rId19"/>
    <p:sldId id="294" r:id="rId20"/>
    <p:sldId id="312" r:id="rId21"/>
    <p:sldId id="313" r:id="rId22"/>
    <p:sldId id="296" r:id="rId23"/>
    <p:sldId id="298" r:id="rId24"/>
    <p:sldId id="299" r:id="rId25"/>
    <p:sldId id="315" r:id="rId26"/>
    <p:sldId id="316" r:id="rId27"/>
    <p:sldId id="317" r:id="rId28"/>
    <p:sldId id="318" r:id="rId29"/>
    <p:sldId id="319" r:id="rId30"/>
    <p:sldId id="322" r:id="rId31"/>
    <p:sldId id="325" r:id="rId32"/>
    <p:sldId id="328" r:id="rId33"/>
    <p:sldId id="32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CC"/>
    <a:srgbClr val="FFFF99"/>
    <a:srgbClr val="FFFF66"/>
    <a:srgbClr val="B38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660"/>
  </p:normalViewPr>
  <p:slideViewPr>
    <p:cSldViewPr>
      <p:cViewPr>
        <p:scale>
          <a:sx n="70" d="100"/>
          <a:sy n="70" d="100"/>
        </p:scale>
        <p:origin x="-12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BF1EE-35D7-41AC-A00B-4C878FF48623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05F43-A7E3-4DBB-BBED-AF1603C0AD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846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3707-BAB3-4730-8176-8424466B59ED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BFEC-76CC-44F6-8FD5-0242AB497F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3707-BAB3-4730-8176-8424466B59ED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BFEC-76CC-44F6-8FD5-0242AB497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3707-BAB3-4730-8176-8424466B59ED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BFEC-76CC-44F6-8FD5-0242AB497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3707-BAB3-4730-8176-8424466B59ED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BFEC-76CC-44F6-8FD5-0242AB497F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3707-BAB3-4730-8176-8424466B59ED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BFEC-76CC-44F6-8FD5-0242AB497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3707-BAB3-4730-8176-8424466B59ED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BFEC-76CC-44F6-8FD5-0242AB497F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3707-BAB3-4730-8176-8424466B59ED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BFEC-76CC-44F6-8FD5-0242AB497F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3707-BAB3-4730-8176-8424466B59ED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BFEC-76CC-44F6-8FD5-0242AB497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3707-BAB3-4730-8176-8424466B59ED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BFEC-76CC-44F6-8FD5-0242AB497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3707-BAB3-4730-8176-8424466B59ED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BFEC-76CC-44F6-8FD5-0242AB497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3707-BAB3-4730-8176-8424466B59ED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7BFEC-76CC-44F6-8FD5-0242AB497F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443707-BAB3-4730-8176-8424466B59ED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E47BFEC-76CC-44F6-8FD5-0242AB497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kids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 r="-2856"/>
          <a:stretch>
            <a:fillRect/>
          </a:stretch>
        </p:blipFill>
        <p:spPr bwMode="auto">
          <a:xfrm flipH="1">
            <a:off x="0" y="5611734"/>
            <a:ext cx="1259632" cy="124626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6" name="Picture 2" descr="F:\2019-2020 у.г. (документы)\ООП + АООП\IMG_20191124_22334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0" t="-2502" r="18150" b="2502"/>
          <a:stretch/>
        </p:blipFill>
        <p:spPr bwMode="auto">
          <a:xfrm>
            <a:off x="-8" y="21312"/>
            <a:ext cx="9743404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27984" y="2128878"/>
            <a:ext cx="51125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Основная образовательная программа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МБДОУ Детский сад №187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9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4732099757529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5572140"/>
            <a:ext cx="1045674" cy="103405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419872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86000" y="3000372"/>
            <a:ext cx="3500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71868" y="457200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834972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26075" cy="1035988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Возрастные особенности развития детей </a:t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младшего дошкольного возраста от 3 до 4 лет</a:t>
            </a: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7554835"/>
              </p:ext>
            </p:extLst>
          </p:nvPr>
        </p:nvGraphicFramePr>
        <p:xfrm>
          <a:off x="0" y="1484783"/>
          <a:ext cx="8929718" cy="5118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1040"/>
                <a:gridCol w="2381026"/>
                <a:gridCol w="1643074"/>
                <a:gridCol w="2214578"/>
              </a:tblGrid>
              <a:tr h="811655"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Возрастные особенности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Особенности психического развития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Новообразования </a:t>
                      </a:r>
                    </a:p>
                    <a:p>
                      <a:pPr algn="ctr"/>
                      <a:r>
                        <a:rPr lang="ru-RU" dirty="0" smtClean="0"/>
                        <a:t>возраста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Главные целевые ориентиры</a:t>
                      </a:r>
                      <a:endParaRPr lang="ru-RU" dirty="0"/>
                    </a:p>
                  </a:txBody>
                  <a:tcPr/>
                </a:tc>
              </a:tr>
              <a:tr h="4204396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Ведущая деятельность –предметно-практическая.</a:t>
                      </a:r>
                    </a:p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Высокая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потребность в движении.</a:t>
                      </a:r>
                    </a:p>
                    <a:p>
                      <a:pPr algn="l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Поведение ребёнка непроизвольно, действия и поступки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ситуативны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Отношения со взрослыми носят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ситуативно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деловой характер: взрослый – партнер по игре и творчеству.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Речь-главное средство общения со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сверстниками и взрослыми. </a:t>
                      </a:r>
                    </a:p>
                    <a:p>
                      <a:pPr algn="l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Внимание и память непроизвольные, имеет яркую эмоциональную окраску. Мышление наглядно-действенное : ребёнок  решает задачу  путём непосредственного действия с предметами.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Начинает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развиваться воображение в игре.</a:t>
                      </a:r>
                    </a:p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Самопознание, усвоение первичных нравственных норм.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Активизация интереса к познанию.</a:t>
                      </a:r>
                    </a:p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необходимых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условий  для саморазвития.</a:t>
                      </a:r>
                    </a:p>
                    <a:p>
                      <a:pPr algn="l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ценностных ориентаций  на образцах позитивного социального поведения и нормах, правилах поведения, принятых в обществе.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11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19872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86000" y="3000372"/>
            <a:ext cx="3500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71868" y="457200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834972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37119" y="188642"/>
            <a:ext cx="8299377" cy="64633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Возрастные особенности развития детей 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среднего дошкольного возраста от 4 до 5 лет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49246453"/>
              </p:ext>
            </p:extLst>
          </p:nvPr>
        </p:nvGraphicFramePr>
        <p:xfrm>
          <a:off x="393" y="847083"/>
          <a:ext cx="9072626" cy="5821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5725"/>
                <a:gridCol w="2080588"/>
                <a:gridCol w="2373424"/>
                <a:gridCol w="2162889"/>
              </a:tblGrid>
              <a:tr h="421514"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Возрастные особенности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Особенности психического развития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Новообразования </a:t>
                      </a:r>
                    </a:p>
                    <a:p>
                      <a:pPr algn="ctr"/>
                      <a:r>
                        <a:rPr lang="ru-RU" dirty="0" smtClean="0"/>
                        <a:t>возраста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Главные целевые ориентиры</a:t>
                      </a:r>
                      <a:endParaRPr lang="ru-RU" dirty="0"/>
                    </a:p>
                  </a:txBody>
                  <a:tcPr/>
                </a:tc>
              </a:tr>
              <a:tr h="490707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Активное освоение окружающего мира предметов и вещей, мира человеческих отношений через игру. Общение со взрослыми носит внеситуативно-деловой  характер - взрослый выступает как источник информации. Отношение со сверстниками ситуативно-деловое: сверстник интересен как партнер по сюжетной игре.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Речь. Ребёнок учится  использовать средства интонационной речевой в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выразительности.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Память интенсивно развивается. Внимание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зависит от интереса ребёнка, развиваются устойчивость .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Мышление –наглядно-образное.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Возраст «почемучек». В деятельности ребёнка появляется действие по правилу.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Активизация интереса к познанию .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необходимых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условий  для саморазвития, самоактуализации, способностей ребёнка. Создание условий для сюжетно-ролевых игр, способствующих развитию  совместной деятельности детей.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962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4732099757529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5572140"/>
            <a:ext cx="1045674" cy="103405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419872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4" name="Picture 2" descr="kids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 r="-2856"/>
          <a:stretch>
            <a:fillRect/>
          </a:stretch>
        </p:blipFill>
        <p:spPr bwMode="auto">
          <a:xfrm>
            <a:off x="7775848" y="5490828"/>
            <a:ext cx="1368152" cy="136717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2286000" y="3000372"/>
            <a:ext cx="3500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71868" y="457200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834972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37118" y="188642"/>
            <a:ext cx="8299377" cy="646330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Возрастные особенности развития детей старшего дошкольного возраста от 5 до 6 лет</a:t>
            </a:r>
            <a:endParaRPr lang="ru-RU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17022749"/>
              </p:ext>
            </p:extLst>
          </p:nvPr>
        </p:nvGraphicFramePr>
        <p:xfrm>
          <a:off x="0" y="857231"/>
          <a:ext cx="9501222" cy="5961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4354"/>
                <a:gridCol w="2410766"/>
                <a:gridCol w="1768197"/>
                <a:gridCol w="2627905"/>
              </a:tblGrid>
              <a:tr h="8435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Возрастные особенности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Особенности психического развития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Новообразования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возраста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Главные целевые ориентиры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7293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Продолжает развиваться игровая деятельность: усложнение игровых замыслов, длительные игровые объединения.,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соблюдений правил игры.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 взрослыми –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внеситуативно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- деловое,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внеситуативно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- личностное: взрослый – источник информации, собеседник. Со сверстниками – ситуативно-деловое: углубление интереса как к партнеру по играм, формирование предпочтений в общении.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Возрастает способность рёбенка ориентироваться в пространстве и во времени. Активность продуктивной деятельности.</a:t>
                      </a: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Продолжает развиваться речь, в том числе ее звуковая сторона. Развивается связная речь.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Внимание становится устойчивым и произвольным. Память улучшается её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устойчиво Мышление – наглядно- образное, начало формирования логического.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Формируется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саморегуляция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поведения.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Развивается творческое воображение.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условий,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формирующих самостоятельность, способствующих проявлению творческой  и познавательной активности.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инициативности, мыслительной деятельности.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умения устанавливать дружеские взаимоотношения со сверстниками.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17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19872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86000" y="3000372"/>
            <a:ext cx="3500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71868" y="457200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834972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37118" y="188642"/>
            <a:ext cx="8299377" cy="1512166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Возрастные особенности развития детей </a:t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старшего дошкольного возраста от 6 до 7 лет</a:t>
            </a: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213088"/>
              </p:ext>
            </p:extLst>
          </p:nvPr>
        </p:nvGraphicFramePr>
        <p:xfrm>
          <a:off x="-1" y="857232"/>
          <a:ext cx="9108505" cy="5839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5306"/>
                <a:gridCol w="2375306"/>
                <a:gridCol w="1811080"/>
                <a:gridCol w="2546813"/>
              </a:tblGrid>
              <a:tr h="62755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Возрастные особенности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Особенности психического развития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Новообразования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возраста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Главные целевые ориентиры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8611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Осознаёт себя как личность. Становление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детской дружбы.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Общение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 взрослыми: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внеситуативно-деловое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внеситуативно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личностное; взрослый – источник информации, собеседник. В играх дети способны отражать сложные социальные события,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взаимодействие с несколькими партнёрами по игре.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Владение социальными нормами общения и поведения.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диалогической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морфологической  речи.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Объёма памяти. Внимание  произвольное.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Мышление наглядно-образное, продолжает формироваться логическое мышление.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Расширяется мотивационная сфера.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самоконтроля и самооценки.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предпосылок к учебной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деятельности.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личностной, интеллектуальной , физической и социально-психологической  готовности к школе.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Личностная готовность-формирование новой социальной позиции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–школьника. Интеллектуальная готовность- наличие у ребёнка кругозора , запаса конкретных знаний, развитие психических процессов.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Социально-психологическая –формирование умения общаться с детьми и со взрослыми.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298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19872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86000" y="3000372"/>
            <a:ext cx="3500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38" y="357166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освоения ООП  ДОУ детьми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544" y="1000108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Целевые ориентиры образования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этапе завершения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дошкольного  возраста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ru-RU" dirty="0" smtClean="0"/>
          </a:p>
          <a:p>
            <a:pPr algn="just">
              <a:buFont typeface="Arial" pitchFamily="34" charset="0"/>
              <a:buChar char="•"/>
            </a:pPr>
            <a:endParaRPr lang="ru-RU" dirty="0"/>
          </a:p>
          <a:p>
            <a:pPr algn="just">
              <a:buFont typeface="Arial" pitchFamily="34" charset="0"/>
              <a:buChar char="•"/>
            </a:pPr>
            <a:endParaRPr lang="ru-RU" dirty="0" smtClean="0"/>
          </a:p>
          <a:p>
            <a:pPr algn="just">
              <a:buFont typeface="Arial" pitchFamily="34" charset="0"/>
              <a:buChar char="•"/>
            </a:pPr>
            <a:endParaRPr lang="ru-RU" dirty="0"/>
          </a:p>
          <a:p>
            <a:pPr algn="just">
              <a:buFont typeface="Arial" pitchFamily="34" charset="0"/>
              <a:buChar char="•"/>
            </a:pPr>
            <a:endParaRPr lang="ru-RU" dirty="0" smtClean="0"/>
          </a:p>
          <a:p>
            <a:pPr algn="just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7544" y="1628800"/>
            <a:ext cx="8496944" cy="1328023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7800" indent="-17780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овладевает основными культурными способами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деятельности, проявляет 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инициативу и самостоятельность в разных видах деятельности -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 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4060" y="4591313"/>
            <a:ext cx="8420427" cy="1021556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ебенок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пособен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44060" y="3263290"/>
            <a:ext cx="8420428" cy="1328023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02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19872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86000" y="3000372"/>
            <a:ext cx="3500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38" y="357166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освоения ООП  ДОУ детьми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544" y="1000108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Целевые ориентиры образования на этапе завершения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дошкольного  возраста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ru-RU" dirty="0" smtClean="0"/>
          </a:p>
          <a:p>
            <a:pPr algn="just">
              <a:buFont typeface="Arial" pitchFamily="34" charset="0"/>
              <a:buChar char="•"/>
            </a:pPr>
            <a:endParaRPr lang="ru-RU" dirty="0"/>
          </a:p>
          <a:p>
            <a:pPr algn="just">
              <a:buFont typeface="Arial" pitchFamily="34" charset="0"/>
              <a:buChar char="•"/>
            </a:pPr>
            <a:endParaRPr lang="ru-RU" dirty="0" smtClean="0"/>
          </a:p>
          <a:p>
            <a:pPr algn="just">
              <a:buFont typeface="Arial" pitchFamily="34" charset="0"/>
              <a:buChar char="•"/>
            </a:pPr>
            <a:endParaRPr lang="ru-RU" dirty="0"/>
          </a:p>
          <a:p>
            <a:pPr algn="just">
              <a:buFont typeface="Arial" pitchFamily="34" charset="0"/>
              <a:buChar char="•"/>
            </a:pPr>
            <a:endParaRPr lang="ru-RU" dirty="0" smtClean="0"/>
          </a:p>
          <a:p>
            <a:pPr algn="just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4966" y="2292811"/>
            <a:ext cx="8496944" cy="1328023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овладевает основными культурными способами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деятельности, проявляет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инициативу и самостоятельность в разных видах деятельности -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4079" y="4959932"/>
            <a:ext cx="8449573" cy="1021556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ебенок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пособен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33224" y="3620834"/>
            <a:ext cx="8420428" cy="1328023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53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19872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86000" y="3000372"/>
            <a:ext cx="3500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331" y="357166"/>
            <a:ext cx="85451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освоения ООП  ДОУ детьми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Целевые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ориентиры образования на этапе завершения</a:t>
            </a:r>
          </a:p>
          <a:p>
            <a:pPr lvl="0"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дошкольного  возраста</a:t>
            </a: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9331" y="1903506"/>
            <a:ext cx="8545157" cy="919401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ребенок обладает 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нормам;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9331" y="4014723"/>
            <a:ext cx="8568952" cy="1021556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ими;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19331" y="2822907"/>
            <a:ext cx="8568952" cy="1191816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Arial" pitchFamily="34" charset="0"/>
                <a:cs typeface="Arial" pitchFamily="34" charset="0"/>
              </a:rPr>
              <a:t>ребенок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07433" y="5036279"/>
            <a:ext cx="8568952" cy="1328023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02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19872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86000" y="3000372"/>
            <a:ext cx="3500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38" y="357166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Планируемые результаты освоения ООП  ДОУ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7119" y="3369704"/>
            <a:ext cx="81211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ru-RU" sz="2000" dirty="0" smtClean="0"/>
          </a:p>
          <a:p>
            <a:pPr algn="just">
              <a:buFont typeface="Arial" pitchFamily="34" charset="0"/>
              <a:buChar char="•"/>
            </a:pPr>
            <a:endParaRPr lang="ru-RU" sz="2000" dirty="0"/>
          </a:p>
          <a:p>
            <a:pPr algn="just">
              <a:buFont typeface="Arial" pitchFamily="34" charset="0"/>
              <a:buChar char="•"/>
            </a:pPr>
            <a:endParaRPr lang="ru-RU" sz="2000" dirty="0" smtClean="0"/>
          </a:p>
          <a:p>
            <a:pPr algn="just">
              <a:buFont typeface="Arial" pitchFamily="34" charset="0"/>
              <a:buChar char="•"/>
            </a:pPr>
            <a:endParaRPr lang="ru-RU" sz="2000" dirty="0"/>
          </a:p>
          <a:p>
            <a:pPr algn="just">
              <a:buFont typeface="Arial" pitchFamily="34" charset="0"/>
              <a:buChar char="•"/>
            </a:pPr>
            <a:endParaRPr lang="ru-RU" sz="2000" dirty="0" smtClean="0"/>
          </a:p>
          <a:p>
            <a:pPr algn="just">
              <a:buFont typeface="Arial" pitchFamily="34" charset="0"/>
              <a:buChar char="•"/>
            </a:pPr>
            <a:endParaRPr lang="ru-RU" sz="2000" dirty="0"/>
          </a:p>
          <a:p>
            <a:pPr algn="just">
              <a:buFont typeface="Arial" pitchFamily="34" charset="0"/>
              <a:buChar char="•"/>
            </a:pPr>
            <a:endParaRPr lang="ru-RU" sz="2000" dirty="0" smtClean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7119" y="908720"/>
            <a:ext cx="7873055" cy="1634490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37119" y="2531249"/>
            <a:ext cx="7873055" cy="1328023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7119" y="3861048"/>
            <a:ext cx="7873055" cy="715089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ребенок способен к принятию собственных решений, опираясь на свои знания и умения в различных видах деятельности.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37119" y="4576137"/>
            <a:ext cx="7873055" cy="715089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ребенок способен к принятию собственных решений, опираясь на свои знания и умения в различных видах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177202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85786" y="260648"/>
            <a:ext cx="7776294" cy="578882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Содержательный раздел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03935" y="980728"/>
            <a:ext cx="68325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психолого-педагогической работы по освоению детьми образовательных областей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Обязательная часть Программы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78331" y="216018"/>
            <a:ext cx="522837" cy="61484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78678" y="207350"/>
            <a:ext cx="632180" cy="63218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97211">
            <a:off x="7710169" y="2204191"/>
            <a:ext cx="1113410" cy="1717655"/>
          </a:xfrm>
          <a:prstGeom prst="rect">
            <a:avLst/>
          </a:prstGeom>
          <a:ln w="57150"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16" name="Овал 15"/>
          <p:cNvSpPr/>
          <p:nvPr/>
        </p:nvSpPr>
        <p:spPr>
          <a:xfrm>
            <a:off x="2852691" y="3569720"/>
            <a:ext cx="3642483" cy="17307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Образовательные области</a:t>
            </a:r>
            <a:endParaRPr lang="ru-RU" sz="2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4676791" y="5188176"/>
            <a:ext cx="3270001" cy="949076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Физическое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развитие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468073" y="3063018"/>
            <a:ext cx="2735775" cy="1179041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Социально–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коммуникативное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878330" y="4860695"/>
            <a:ext cx="2829573" cy="1331657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Художественно–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эстетическое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77" y="857675"/>
            <a:ext cx="1255713" cy="14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4427984" y="2930799"/>
            <a:ext cx="2833159" cy="963785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Познавательное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02833" y="1914948"/>
            <a:ext cx="74336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разработана на основе примерной основной образовательной программы дошкольного образования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 рождения до школы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Н.Е.Веракса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Т.С.Комарова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М.А.Васильева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2016 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311791" y="4083052"/>
            <a:ext cx="2772940" cy="915133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177202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116632"/>
            <a:ext cx="8496944" cy="442674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 область «Социально-коммуникативное развитие»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536" y="620688"/>
            <a:ext cx="8640959" cy="715089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позитивная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социализация детей дошкольного возраста, приобщение детей к социокультурным нормам, традициям семьи, общества и государства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335778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1920553"/>
            <a:ext cx="84969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условий для усвоения норм и ценностей, принятых в обществе, включая моральные и нравственные ценности.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AutoNum type="arabicPeriod" startAt="2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общения и взаимодействия ребенка со взрослыми и сверстниками; становление самостоятельности, целенаправленности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собственных действий.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AutoNum type="arabicPeriod" startAt="3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ДОУ.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lvl="0" indent="-3556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 Формирование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позитивных установок к различным видам труда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творчества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  Формирование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 безопасного поведения в быту, социуме, природе. </a:t>
            </a:r>
          </a:p>
        </p:txBody>
      </p:sp>
    </p:spTree>
    <p:extLst>
      <p:ext uri="{BB962C8B-B14F-4D97-AF65-F5344CB8AC3E}">
        <p14:creationId xmlns:p14="http://schemas.microsoft.com/office/powerpoint/2010/main" val="177202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19872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83619" y="3919172"/>
            <a:ext cx="7883117" cy="1573197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нормативно-управленческий документ ДОУ, характеризующий специфику содержания образования, особенности организации образовательного процесса, характер оказываемых образовательных услуг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35408"/>
            <a:ext cx="1444670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691680" y="1464937"/>
            <a:ext cx="5378951" cy="1191816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Основная образовательная программа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676960" y="1212909"/>
            <a:ext cx="428628" cy="50405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5209" y="1298274"/>
            <a:ext cx="555030" cy="5550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7202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28662" y="571480"/>
            <a:ext cx="7704856" cy="578882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1700808"/>
            <a:ext cx="796381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Социализация, развитие общения, нравственное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в семье и сообществе, патриотическое воспитание.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Самообслуживание, самостоятельность, трудовое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основ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безопасности</a:t>
            </a:r>
          </a:p>
          <a:p>
            <a:pPr lvl="0">
              <a:lnSpc>
                <a:spcPct val="150000"/>
              </a:lnSpc>
              <a:spcBef>
                <a:spcPts val="600"/>
              </a:spcBef>
            </a:pP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77072"/>
            <a:ext cx="1733606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01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37119" y="404665"/>
            <a:ext cx="7896398" cy="1123712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 входит в часть ООП ДОУ, формируемая участниками образовательных отношений и реализуется через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парциальные программы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19872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1" y="1772816"/>
            <a:ext cx="8093965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</a:rPr>
              <a:t>парциальная программа «Безопасность»/ 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Н.Н. Авдеевой, О.Л. Князевой, Р.Б. </a:t>
            </a:r>
            <a:r>
              <a:rPr lang="ru-RU" sz="2000" dirty="0" err="1" smtClean="0">
                <a:solidFill>
                  <a:srgbClr val="000000"/>
                </a:solidFill>
                <a:latin typeface="Times New Roman"/>
                <a:ea typeface="Calibri"/>
              </a:rPr>
              <a:t>Стеркиной</a:t>
            </a:r>
            <a:endParaRPr lang="ru-RU" sz="20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</a:pPr>
            <a:r>
              <a:rPr lang="ru-RU" sz="2000" dirty="0">
                <a:solidFill>
                  <a:srgbClr val="000000"/>
                </a:solidFill>
                <a:latin typeface="Times New Roman"/>
              </a:rPr>
              <a:t>с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овместная деятельность взрослого (социального педагога) с детьми «Правовая игротека»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 совместная деятельность взрослого (ответственного за профилактику ДДТТ) «Дорожная азбука»</a:t>
            </a:r>
          </a:p>
          <a:p>
            <a:pPr marL="342900" indent="-342900">
              <a:spcBef>
                <a:spcPts val="600"/>
              </a:spcBef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совместная деятельность педагога-психолога с детьми</a:t>
            </a:r>
            <a:endParaRPr lang="ru-RU" sz="2000" dirty="0" smtClean="0"/>
          </a:p>
          <a:p>
            <a:pPr lvl="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q"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lvl="0">
              <a:lnSpc>
                <a:spcPct val="150000"/>
              </a:lnSpc>
              <a:spcBef>
                <a:spcPts val="600"/>
              </a:spcBef>
            </a:pP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185192"/>
            <a:ext cx="1733606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82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5536" y="404664"/>
            <a:ext cx="8352928" cy="442674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« Познавательное  развитие»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5536" y="980728"/>
            <a:ext cx="8568952" cy="783193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познавательных способностей и познавательных интересов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1763922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348696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1778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Развитие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интересов детей, любознательности и познавательной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мотивации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177800" lvl="0" indent="-1778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Формирование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познавательных действий, становление сознания.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77800" lvl="0" indent="-1778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Развитие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воображения и творческой активности.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77800" lvl="0" indent="-1778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Формирование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первичных представлений о себе, других людях, объектах окружающего мира, их свойствах и отношениях (форме, цвете, размере, материале, звучании, ритме, тепе, количестве, числе, части и целом, пространстве и времени, движении и покое, причинах и следствиях и др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177800" lvl="0" indent="-1778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Формирование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первичных представлений о малой родине и Отечестве, представлений о социокультурных ценностях нашего народа, об отечественных традициях и праздниках, о планете Земля как общем доме людей, об особенностях природы, многообразии стран и народов мира. </a:t>
            </a:r>
          </a:p>
        </p:txBody>
      </p:sp>
    </p:spTree>
    <p:extLst>
      <p:ext uri="{BB962C8B-B14F-4D97-AF65-F5344CB8AC3E}">
        <p14:creationId xmlns:p14="http://schemas.microsoft.com/office/powerpoint/2010/main" val="177202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19872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4348" y="642918"/>
            <a:ext cx="7929618" cy="578882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Направления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7119" y="1556792"/>
            <a:ext cx="76513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познавательно-исследовательской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 </a:t>
            </a:r>
          </a:p>
          <a:p>
            <a:pPr lvl="0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элементарных математических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представлений 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Ознакомление с предметным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миром</a:t>
            </a: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Ознакомление с миром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природы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Ознакомление с социальным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миром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618036"/>
            <a:ext cx="1733606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02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19872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1560" y="260648"/>
            <a:ext cx="8032406" cy="442674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«Речевое развитие»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6890" y="877007"/>
            <a:ext cx="8176422" cy="715089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устной речи и навыков речевого общения с окружающими на основе овладения литературным языком своего народа.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2" y="1690828"/>
            <a:ext cx="2549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40013"/>
            <a:ext cx="173672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2234482"/>
            <a:ext cx="802708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1.Владение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речью как средством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общения.</a:t>
            </a:r>
          </a:p>
          <a:p>
            <a:pPr marL="177800" lvl="0" indent="-1778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2.Обогащение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активного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словаря. </a:t>
            </a:r>
          </a:p>
          <a:p>
            <a:pPr marL="177800" lvl="0" indent="-1778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3.Развитие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связной, грамматически правильной диалогической и монологической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речи.</a:t>
            </a:r>
          </a:p>
          <a:p>
            <a:pPr marL="177800" lvl="0" indent="-1778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4.Развитие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речевого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творчества.</a:t>
            </a:r>
          </a:p>
          <a:p>
            <a:pPr marL="177800" lvl="0" indent="-1778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5.Развитие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звуковой и интонационной культуры речи, фонематического слуха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7800" lvl="0" indent="-1778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6.Знакомство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книжной культурой, детской литературой, понимание на слух текстов различных жанров детской литературы.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77800" lvl="0" indent="-1778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7.Формирование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звуковой аналитико-синтетической активности как предпосылки обучения грамоте. </a:t>
            </a:r>
          </a:p>
        </p:txBody>
      </p:sp>
    </p:spTree>
    <p:extLst>
      <p:ext uri="{BB962C8B-B14F-4D97-AF65-F5344CB8AC3E}">
        <p14:creationId xmlns:p14="http://schemas.microsoft.com/office/powerpoint/2010/main" val="177202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19872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14348" y="642918"/>
            <a:ext cx="7929618" cy="578882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Направления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7119" y="1556792"/>
            <a:ext cx="76513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речи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Приобщение к художественной литературе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05064"/>
            <a:ext cx="173672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40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19872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3743" y="188640"/>
            <a:ext cx="8248430" cy="919401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«Художественно-эстетическое развитие»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3743" y="1157567"/>
            <a:ext cx="8256813" cy="1328023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интереса к эстетической стороне окружающей действительности, эстетического отношения к предметам и явлениям окружающего мира, произведениям искусства; воспитание интереса к художественно-творческой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деятельности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236" y="4725144"/>
            <a:ext cx="173672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1547" y="2485590"/>
            <a:ext cx="824843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1.Развитие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предпосылок ценностно-смыслового восприятия и понимания произведений искусства (словесного, музыкального, изобразительного), мира природы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Становление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эстетического отношения к окружающему миру.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3.Формирование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элементарных представлений о видах искусства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Восприятие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музыки, художественной литературы, фольклора.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5.Стимулирование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сопереживания персонажам художественных произведений.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6.Реализация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самостоятельной творческой деятельности детей (изобразительной, конструктивно-модельной, музыкальной и др.) </a:t>
            </a:r>
          </a:p>
        </p:txBody>
      </p:sp>
    </p:spTree>
    <p:extLst>
      <p:ext uri="{BB962C8B-B14F-4D97-AF65-F5344CB8AC3E}">
        <p14:creationId xmlns:p14="http://schemas.microsoft.com/office/powerpoint/2010/main" val="376652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19872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5463" y="647229"/>
            <a:ext cx="7929618" cy="578882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</a:t>
            </a:r>
            <a:r>
              <a:rPr lang="ru-RU" sz="2800" b="1" dirty="0" smtClean="0">
                <a:solidFill>
                  <a:srgbClr val="FF0000"/>
                </a:solidFill>
              </a:rPr>
              <a:t>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9" y="1556792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Приобщение 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искусству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Изобразительная деятельность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Конструктивно-модельная деятельность. 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Музыкальная  деятельность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игровой деятельности (театрализованные игры).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Wingdings" pitchFamily="2" charset="2"/>
              <a:buChar char="q"/>
            </a:pP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89040"/>
            <a:ext cx="173672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64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19872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7544" y="332656"/>
            <a:ext cx="8067956" cy="783193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 входит в часть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ООП,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формируемой участниками образовательных отношений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2354" y="2017204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Совместная деятельность взрослого (музыкального руководителя) с детьми «Музыкальный сундучок»</a:t>
            </a:r>
            <a:endParaRPr lang="ru-RU" sz="2400" dirty="0"/>
          </a:p>
          <a:p>
            <a:pPr marL="342900" lvl="0" indent="-342900">
              <a:buFont typeface="Wingdings" pitchFamily="2" charset="2"/>
              <a:buChar char="q"/>
            </a:pP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16365"/>
            <a:ext cx="1736725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6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19872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39552" y="332656"/>
            <a:ext cx="8104413" cy="510778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«Физическое развитие»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7119" y="1556792"/>
            <a:ext cx="7651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552" y="843434"/>
            <a:ext cx="8104413" cy="895945"/>
          </a:xfrm>
          <a:prstGeom prst="roundRect">
            <a:avLst>
              <a:gd name="adj" fmla="val 24683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охрана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укрепление физического и психического здоровья детей, их эмоционального благополучия.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276872"/>
            <a:ext cx="85455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1.Приобретение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опыта в двигательной деятельности.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2.Формирование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начальных представлений о некоторых видах спорта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3.Становление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целенаправленности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двигательной сфере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4.Становление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ценностей здорового образа жизни, овладение его элементарными нормами и правилами.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6844" y="4437112"/>
            <a:ext cx="8104413" cy="510778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Направления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7119" y="5214949"/>
            <a:ext cx="79068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начальных представлений о здоровом образе жизни.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Физическая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культура.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95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786" y="357166"/>
            <a:ext cx="7704856" cy="851297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Нормативно-правовая база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10" y="1401139"/>
            <a:ext cx="8143932" cy="4125385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ФЗ 273 от 29.12.2012г. «Об образовании в Российской Федерации»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Приказ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России № 1155 от 17.10.2013 «Об утверждении федерального государственного образовательного стандарта дошкольного образования»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Приказ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РФ от 30.08.2013 № 1014 «Об утверждении Порядка и организации осуществления образовательной деятельности по ООП ДО»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Примерная образовательная программа дошкольного образования «От рождения до школы» под ред. Н.Е.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Т.С. Комаровой, М.А. Васильевой, 2016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СанПиН 2.4.1.3049-13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Локальные акты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Учреждения</a:t>
            </a:r>
          </a:p>
          <a:p>
            <a:pPr>
              <a:lnSpc>
                <a:spcPct val="90000"/>
              </a:lnSpc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Font typeface="Wingdings" pitchFamily="2" charset="2"/>
              <a:buChar char="q"/>
              <a:tabLst>
                <a:tab pos="457200" algn="l"/>
              </a:tabLst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85786" y="357166"/>
            <a:ext cx="428628" cy="50405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285728"/>
            <a:ext cx="555030" cy="5550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37163"/>
            <a:ext cx="1260000" cy="140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93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19872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4929198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pPr marL="285750" indent="-285750">
              <a:buFont typeface="Wingdings" pitchFamily="2" charset="2"/>
              <a:buChar char="q"/>
            </a:pP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472" y="1357299"/>
            <a:ext cx="4000528" cy="4151769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Задачи, решаемые в процессе организации взаимодействия с семьями воспитанников: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приобщение родителей к участию в жизни МБДОУ;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изучение и обобщение лучшего опыта семейного воспитания;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возрождение традиций семенного воспитания;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повышение педагогической культуры родителей.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0688"/>
            <a:ext cx="1584000" cy="1773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187624" y="332655"/>
            <a:ext cx="6520413" cy="919401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Взаимодействие детского сада с семьёй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83968" y="2204864"/>
            <a:ext cx="4214842" cy="3847862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принципы взаимодействия с семьями воспитанников: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открытость МБДОУ для семьи;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сотрудничество педагогов и родителей в воспитании детей;</a:t>
            </a:r>
          </a:p>
          <a:p>
            <a:pPr lvl="0"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единой развивающей среды, обеспечивающей одинаковые подходы к развитию ребенка в семье и детском саду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6250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5536" y="260648"/>
            <a:ext cx="8136904" cy="578882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Активные формы</a:t>
            </a:r>
            <a:r>
              <a:rPr lang="en-US" sz="2800" b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 и методы работы с родителями</a:t>
            </a:r>
            <a:endParaRPr lang="ru-RU" sz="2800" b="1" dirty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Text Box 219"/>
          <p:cNvSpPr txBox="1">
            <a:spLocks noChangeArrowheads="1"/>
          </p:cNvSpPr>
          <p:nvPr/>
        </p:nvSpPr>
        <p:spPr bwMode="auto">
          <a:xfrm>
            <a:off x="752062" y="1415501"/>
            <a:ext cx="7780378" cy="2826306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Общие и групповые родительские собрания</a:t>
            </a:r>
          </a:p>
          <a:p>
            <a:pPr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Консультация 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Семинар-практикум </a:t>
            </a:r>
            <a:endParaRPr lang="en-US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Мастер-класс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Посещение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семей воспитанников </a:t>
            </a:r>
          </a:p>
          <a:p>
            <a:pPr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Совместное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развивающей предметно-пространственной среды</a:t>
            </a:r>
          </a:p>
          <a:p>
            <a:pPr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родителей в подготовке и проведении праздников, досугов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Театрализованные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представления для детей с участием родителей</a:t>
            </a:r>
          </a:p>
          <a:p>
            <a:pPr>
              <a:buFontTx/>
              <a:buChar char="•"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Выставки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сотворчества детей и родителей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6376" y="404664"/>
            <a:ext cx="555030" cy="5550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00034" y="357166"/>
            <a:ext cx="504056" cy="50405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110" y="4581128"/>
            <a:ext cx="158432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91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188640"/>
            <a:ext cx="7704856" cy="715089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Центр по работе с семьей</a:t>
            </a:r>
            <a:endParaRPr lang="ru-RU" sz="3600" b="1" dirty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8024" y="2486517"/>
            <a:ext cx="3888432" cy="3405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«Играя обуча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юсь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059832" y="1124744"/>
            <a:ext cx="5400600" cy="1055608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Обеспечить условия для социальной адаптации детей раннего возраста (от 1 года до 3 лет) и осуществлять психолого-педагогическое сопровождение повышения компетенции родителей.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99592" y="1124744"/>
            <a:ext cx="1368152" cy="646986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cs typeface="Arial" pitchFamily="34" charset="0"/>
              </a:rPr>
              <a:t>Цель:</a:t>
            </a:r>
            <a:endParaRPr lang="ru-RU" sz="3200" dirty="0" smtClean="0">
              <a:latin typeface="Monotype Corsiva" pitchFamily="66" charset="0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11560" y="260648"/>
            <a:ext cx="504056" cy="50405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260648"/>
            <a:ext cx="555030" cy="5550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074" name="Picture 2" descr="http://www.arh-sad187.ru/upload/iblock/1f1/P10802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44" y="2397654"/>
            <a:ext cx="3564000" cy="267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arh-sad187.ru/upload/iblock/33d/P108018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74" y="3870980"/>
            <a:ext cx="3204000" cy="240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72000" y="2924944"/>
            <a:ext cx="3888432" cy="3405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«Вместе с мамой»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05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19872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7" y="559114"/>
            <a:ext cx="8304099" cy="510778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Организационный раздел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5805264"/>
            <a:ext cx="6643734" cy="64294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Режим дня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1214422"/>
            <a:ext cx="6652378" cy="71438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 обеспечение ООП ДОУ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88773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788773" y="3244334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14414" y="2000240"/>
            <a:ext cx="6643734" cy="135732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развивающей предметно-пространственной образовательной среды МБДОУ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14414" y="3500438"/>
            <a:ext cx="6652378" cy="92869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Обеспеченность методическими материалами и средствами обучения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14414" y="4572008"/>
            <a:ext cx="6643734" cy="107157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Особенности осуществления образовательного процесса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37695" y="361156"/>
            <a:ext cx="504056" cy="50405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18108" y="361156"/>
            <a:ext cx="576000" cy="576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9194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786" y="357166"/>
            <a:ext cx="7704856" cy="919401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Структура  ООП ДОУ 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63687" y="1643051"/>
            <a:ext cx="3477853" cy="84984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Целевой раздел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5786" y="4005064"/>
            <a:ext cx="4517204" cy="14242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Организационный раздел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85786" y="2492897"/>
            <a:ext cx="4074246" cy="1512167"/>
          </a:xfrm>
          <a:prstGeom prst="roundRect">
            <a:avLst>
              <a:gd name="adj" fmla="val 1889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Содержательный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638214" y="1643050"/>
            <a:ext cx="4291504" cy="37862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Часть ООП, формируемая участниками                                               образовательных отношений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285728"/>
            <a:ext cx="555030" cy="5550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85786" y="357166"/>
            <a:ext cx="428628" cy="50405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Скругленный прямоугольник 2"/>
          <p:cNvSpPr/>
          <p:nvPr/>
        </p:nvSpPr>
        <p:spPr>
          <a:xfrm>
            <a:off x="1513747" y="5858888"/>
            <a:ext cx="6010581" cy="61040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Дополнительный 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729" y="4941168"/>
            <a:ext cx="1255713" cy="14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02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11560" y="285729"/>
            <a:ext cx="7873056" cy="851297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Целевой раздел</a:t>
            </a:r>
            <a:endParaRPr lang="ru-RU" sz="44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285728"/>
            <a:ext cx="555030" cy="55503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85786" y="219311"/>
            <a:ext cx="545854" cy="64191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2" name="Скругленный прямоугольник 11"/>
          <p:cNvSpPr/>
          <p:nvPr/>
        </p:nvSpPr>
        <p:spPr>
          <a:xfrm>
            <a:off x="179513" y="1196752"/>
            <a:ext cx="8856983" cy="1940957"/>
          </a:xfrm>
          <a:prstGeom prst="round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Ведущие цели ООП ДОУ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создание благоприятных условий для полноценного проживания ребенком дошкольного детства, формирование основ базовой культуры личности, всестороннее развитие психических и физических качеств в соответствии с возрастными и индивидуальными особенностями, подготовка к жизни в современном обществе, к обучению в школе, обеспечение безопасности жизнедеятельности дошкольника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8073" y="3284985"/>
            <a:ext cx="8136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Особое внимание в ООП ДОУ уделяется развитию личности ребенка, сохранению и укреплению здоровья детей, а также воспитанию у дошкольников таких качеств,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71801" y="4941169"/>
            <a:ext cx="2088232" cy="12241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активная жизненная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позиция</a:t>
            </a:r>
            <a:endParaRPr lang="ru-RU" sz="1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860034" y="4941169"/>
            <a:ext cx="2664294" cy="12241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творческий подход в решении различных жизненных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ситуаций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16216" y="4167744"/>
            <a:ext cx="2088232" cy="9429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уважение к традиционным ценностям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4293096"/>
            <a:ext cx="2664296" cy="81756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патриотизм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99766"/>
            <a:ext cx="1255713" cy="14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02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19872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188640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Задачи ООП ДОУ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286000" y="3000372"/>
            <a:ext cx="3500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71868" y="457200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714356"/>
            <a:ext cx="83210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забота о здоровье, эмоциональном благополучии и своевременном всестороннем развитии каждого ребёнка;</a:t>
            </a:r>
          </a:p>
          <a:p>
            <a:pPr lvl="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в группах атмосферы гуманного и доброжелательного отношения ко всем воспитанникам, что позволяет растить их общительными, добрыми, любознательными, инициативными, стремящимися к самостоятельности и творчеству;</a:t>
            </a:r>
          </a:p>
          <a:p>
            <a:pPr lvl="0"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максимальное использование разнообразных видов детской деятельности, их интеграция в целях повышения эффективности воспитательно-образовательного процесса;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671" y="5220329"/>
            <a:ext cx="1255713" cy="14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02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19872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188640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Задачи ООП ДОУ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286000" y="3000372"/>
            <a:ext cx="3500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71868" y="457200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1000108"/>
            <a:ext cx="85011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вариативность использования образовательного материала, позволяющая развивать творчество в соответствии с интересами и наклонностями каждого ребёнка;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уважительное отношение к результатам детского творчества;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единство подходов к воспитанию детей в условиях дошкольного образовательного учреждения и семьи;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соблюдение в работе детского сада и начальной школы преемственности, исключающей умственные и физические перегрузки в содержании образования детей дошкольного возраста.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42" y="4617727"/>
            <a:ext cx="1255713" cy="14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57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19872" y="51571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86000" y="3000372"/>
            <a:ext cx="3500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71868" y="457200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88641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Значимые для разработки и реализации  ООП ДОУ характеристики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834972"/>
            <a:ext cx="89289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ориентирована  на детей от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1,5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лет до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поступления в школу: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МБДОУ Детский сад №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187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функционируют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групп, из них: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групп общеразвивающей направленности: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для детей от 1,5 до 3 лет (группа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р.в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.) – 2 группы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детей от 3 до 4 лет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(младшая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– 2 группы;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для детей от 4 до 5 лет (средняя);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группы;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для детей от 5 до 6 лет (старшая); - 2 группы;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для детей от 6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(подготовительная к школе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 группы.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 группы компенсирующей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направленности для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ТНР.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906921"/>
            <a:ext cx="1255713" cy="14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11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003917"/>
              </p:ext>
            </p:extLst>
          </p:nvPr>
        </p:nvGraphicFramePr>
        <p:xfrm>
          <a:off x="81887" y="1148960"/>
          <a:ext cx="9180512" cy="5682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792"/>
                <a:gridCol w="2520280"/>
                <a:gridCol w="2088232"/>
                <a:gridCol w="1872208"/>
              </a:tblGrid>
              <a:tr h="919441">
                <a:tc>
                  <a:txBody>
                    <a:bodyPr/>
                    <a:lstStyle/>
                    <a:p>
                      <a:r>
                        <a:rPr lang="ru-RU" dirty="0" smtClean="0"/>
                        <a:t>Возрастные особенности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Особенности психического развития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Новообразования </a:t>
                      </a:r>
                    </a:p>
                    <a:p>
                      <a:pPr algn="ctr"/>
                      <a:r>
                        <a:rPr lang="ru-RU" dirty="0" smtClean="0"/>
                        <a:t>возраста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Главные целевые ориентиры</a:t>
                      </a:r>
                      <a:endParaRPr lang="ru-RU" dirty="0"/>
                    </a:p>
                  </a:txBody>
                  <a:tcPr/>
                </a:tc>
              </a:tr>
              <a:tr h="4762733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Активное развитие предметной деятельности.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Высокая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потребность в движении.</a:t>
                      </a:r>
                    </a:p>
                    <a:p>
                      <a:pPr algn="l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Поведение ребёнка непроизвольно, действия и поступки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ситуативны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Отношения со взрослыми носят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ситуативный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арактер.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Овладение предметными действиями приводит ребенка к активному освоению языка, подготавливает его к игре. </a:t>
                      </a:r>
                      <a:r>
                        <a:rPr lang="ru-RU" sz="16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Развиваются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восприятие, мышление, память и другие познавательные процессы. </a:t>
                      </a:r>
                      <a:endParaRPr lang="ru-RU" sz="1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/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Ребенок становится более подвижным и самостоятельным , п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оявляется позиция «Я сам»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Активизация интереса к познанию.</a:t>
                      </a:r>
                    </a:p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необходимых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условий  для саморазвития.</a:t>
                      </a:r>
                    </a:p>
                    <a:p>
                      <a:pPr algn="l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ценностных ориентаций  на образцах позитивного социального поведения и нормах, правилах поведения, принятых в обществе.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5"/>
          <p:cNvSpPr txBox="1">
            <a:spLocks/>
          </p:cNvSpPr>
          <p:nvPr/>
        </p:nvSpPr>
        <p:spPr>
          <a:xfrm>
            <a:off x="467544" y="260648"/>
            <a:ext cx="8426075" cy="792088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Возрастные особенности развития детей </a:t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младшего дошкольного возраста от 1,5 до 3 лет</a:t>
            </a: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81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2965</TotalTime>
  <Words>2593</Words>
  <Application>Microsoft Office PowerPoint</Application>
  <PresentationFormat>Экран (4:3)</PresentationFormat>
  <Paragraphs>324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Возрастные особенности развития детей  младшего дошкольного возраста от 3 до 4 лет</vt:lpstr>
      <vt:lpstr>Возрастные особенности развития детей  среднего дошкольного возраста от 4 до 5 лет</vt:lpstr>
      <vt:lpstr>Возрастные особенности развития детей старшего дошкольного возраста от 5 до 6 лет</vt:lpstr>
      <vt:lpstr>Возрастные особенности развития детей  старшего дошкольного возраста от 6 до 7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Татьяна</cp:lastModifiedBy>
  <cp:revision>218</cp:revision>
  <dcterms:created xsi:type="dcterms:W3CDTF">2014-08-24T09:01:56Z</dcterms:created>
  <dcterms:modified xsi:type="dcterms:W3CDTF">2019-12-11T19:45:37Z</dcterms:modified>
</cp:coreProperties>
</file>